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4" r:id="rId2"/>
    <p:sldId id="271" r:id="rId3"/>
    <p:sldId id="281" r:id="rId4"/>
    <p:sldId id="279" r:id="rId5"/>
    <p:sldId id="272" r:id="rId6"/>
    <p:sldId id="282" r:id="rId7"/>
    <p:sldId id="265" r:id="rId8"/>
    <p:sldId id="266" r:id="rId9"/>
    <p:sldId id="267" r:id="rId10"/>
    <p:sldId id="268" r:id="rId11"/>
    <p:sldId id="269" r:id="rId12"/>
    <p:sldId id="270" r:id="rId13"/>
    <p:sldId id="257" r:id="rId14"/>
    <p:sldId id="278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73" r:id="rId23"/>
    <p:sldId id="274" r:id="rId24"/>
    <p:sldId id="275" r:id="rId25"/>
    <p:sldId id="276" r:id="rId26"/>
    <p:sldId id="283" r:id="rId2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D086AD-E546-A64D-7E3B-15524FC9C590}" v="1079" dt="2024-12-01T10:15:41.408"/>
    <p1510:client id="{3191B575-9032-88B6-88EB-217DAB2A4E82}" v="39" dt="2024-12-01T07:31:35.448"/>
    <p1510:client id="{4A354E3E-BD35-435C-971A-7B942B6F1399}" v="439" dt="2024-12-01T11:55:59.223"/>
    <p1510:client id="{BB63AAC1-C227-5B57-C393-2D1212C884FA}" v="1441" dt="2024-11-30T15:34:46.229"/>
    <p1510:client id="{C180A209-B236-6C25-0326-5F19814DC9B8}" v="86" dt="2024-12-01T19:05:51.362"/>
    <p1510:client id="{CD246706-8FA1-9FEA-2FE8-107A5453A5D6}" v="499" dt="2024-11-30T15:36:49.9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928" autoAdjust="0"/>
  </p:normalViewPr>
  <p:slideViewPr>
    <p:cSldViewPr snapToGrid="0">
      <p:cViewPr>
        <p:scale>
          <a:sx n="74" d="100"/>
          <a:sy n="74" d="100"/>
        </p:scale>
        <p:origin x="101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2A379-F246-4163-8B4E-170E2963BED3}" type="datetimeFigureOut">
              <a:rPr lang="hu-HU" smtClean="0"/>
              <a:t>2024. 12. 01.</a:t>
            </a:fld>
            <a:endParaRPr lang="hu-H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CE4077-E8E9-42D4-8827-10C43E8BD6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190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Hasznaltauto.hu-</a:t>
            </a:r>
            <a:r>
              <a:rPr lang="hu-HU" dirty="0" err="1"/>
              <a:t>ról</a:t>
            </a:r>
            <a:r>
              <a:rPr lang="hu-HU" dirty="0"/>
              <a:t> </a:t>
            </a:r>
            <a:r>
              <a:rPr lang="hu-HU" dirty="0" err="1"/>
              <a:t>scrape-elt</a:t>
            </a:r>
            <a:endParaRPr lang="hu-HU" dirty="0"/>
          </a:p>
          <a:p>
            <a:r>
              <a:rPr lang="hu-HU" dirty="0"/>
              <a:t>szűrtünk (szükséges változókat, illetve </a:t>
            </a:r>
            <a:r>
              <a:rPr lang="hu-HU" dirty="0" err="1"/>
              <a:t>outliereket</a:t>
            </a:r>
            <a:r>
              <a:rPr lang="hu-HU" dirty="0"/>
              <a:t> is)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CE4077-E8E9-42D4-8827-10C43E8BD62A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62496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Értelmezések. Bal oldalon luxus autók, fent Dél-Koreaiak, kékkel Franciák, lilával összekötöttek egy cégcsoport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CE4077-E8E9-42D4-8827-10C43E8BD62A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609243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Ezek alapján az átlagok alapján választottam ki, hogy milyen tengelyeken ábrázoljam, meglepő </a:t>
            </a:r>
            <a:r>
              <a:rPr lang="hu-HU" dirty="0" err="1"/>
              <a:t>pl</a:t>
            </a:r>
            <a:r>
              <a:rPr lang="hu-HU" dirty="0"/>
              <a:t> hogy credit </a:t>
            </a:r>
            <a:r>
              <a:rPr lang="hu-HU" dirty="0" err="1"/>
              <a:t>score</a:t>
            </a:r>
            <a:r>
              <a:rPr lang="hu-HU" dirty="0"/>
              <a:t>-ban nincs nagy különbség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CE4077-E8E9-42D4-8827-10C43E8BD62A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5537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Pontosság nem sokat változik, mindig kicsit javul (térkép is elég hasonló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CE4077-E8E9-42D4-8827-10C43E8BD62A}" type="slidenum">
              <a:rPr lang="hu-HU" smtClean="0"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931742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CE4077-E8E9-42D4-8827-10C43E8BD62A}" type="slidenum">
              <a:rPr lang="hu-HU" smtClean="0"/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505943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Legjobb érték (nagyobb pontossággal </a:t>
            </a:r>
            <a:r>
              <a:rPr lang="hu-HU" dirty="0" err="1"/>
              <a:t>kb</a:t>
            </a:r>
            <a:r>
              <a:rPr lang="hu-HU" dirty="0"/>
              <a:t> piros pont </a:t>
            </a:r>
            <a:r>
              <a:rPr lang="hu-HU"/>
              <a:t>helyén van)</a:t>
            </a: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CE4077-E8E9-42D4-8827-10C43E8BD62A}" type="slidenum">
              <a:rPr lang="hu-HU" smtClean="0"/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01780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Calibri"/>
              <a:buChar char="-"/>
            </a:pPr>
            <a:r>
              <a:rPr lang="en-US" dirty="0">
                <a:latin typeface="Calibri"/>
                <a:ea typeface="Calibri"/>
                <a:cs typeface="Calibri"/>
              </a:rPr>
              <a:t>A </a:t>
            </a:r>
            <a:r>
              <a:rPr lang="en-US" dirty="0" err="1">
                <a:latin typeface="Calibri"/>
                <a:ea typeface="Calibri"/>
                <a:cs typeface="Calibri"/>
              </a:rPr>
              <a:t>klímánál</a:t>
            </a:r>
            <a:r>
              <a:rPr lang="en-US" dirty="0">
                <a:latin typeface="Calibri"/>
                <a:ea typeface="Calibri"/>
                <a:cs typeface="Calibri"/>
              </a:rPr>
              <a:t> a </a:t>
            </a:r>
            <a:r>
              <a:rPr lang="en-US" dirty="0" err="1">
                <a:latin typeface="Calibri"/>
                <a:ea typeface="Calibri"/>
                <a:cs typeface="Calibri"/>
              </a:rPr>
              <a:t>digitális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klíma</a:t>
            </a:r>
            <a:r>
              <a:rPr lang="en-US" dirty="0">
                <a:latin typeface="Calibri"/>
                <a:ea typeface="Calibri"/>
                <a:cs typeface="Calibri"/>
              </a:rPr>
              <a:t> volt </a:t>
            </a:r>
            <a:r>
              <a:rPr lang="en-US" dirty="0" err="1">
                <a:latin typeface="Calibri"/>
                <a:ea typeface="Calibri"/>
                <a:cs typeface="Calibri"/>
              </a:rPr>
              <a:t>az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alapértelmezett</a:t>
            </a:r>
            <a:endParaRPr lang="en-US" dirty="0">
              <a:latin typeface="Calibri"/>
              <a:ea typeface="Calibri"/>
              <a:cs typeface="Calibri"/>
            </a:endParaRPr>
          </a:p>
          <a:p>
            <a:pPr marL="171450" indent="-171450">
              <a:buFont typeface="Calibri"/>
              <a:buChar char="-"/>
            </a:pPr>
            <a:r>
              <a:rPr lang="en-US" dirty="0">
                <a:latin typeface="Calibri"/>
                <a:ea typeface="Calibri"/>
                <a:cs typeface="Calibri"/>
              </a:rPr>
              <a:t>Hogy </a:t>
            </a:r>
            <a:r>
              <a:rPr lang="en-US" dirty="0" err="1">
                <a:latin typeface="Calibri"/>
                <a:ea typeface="Calibri"/>
                <a:cs typeface="Calibri"/>
              </a:rPr>
              <a:t>hánykerék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meghajtású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ott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az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első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kerekes</a:t>
            </a:r>
            <a:r>
              <a:rPr lang="en-US" dirty="0">
                <a:latin typeface="Calibri"/>
                <a:ea typeface="Calibri"/>
                <a:cs typeface="Calibri"/>
              </a:rPr>
              <a:t> volt </a:t>
            </a:r>
            <a:r>
              <a:rPr lang="en-US" dirty="0" err="1">
                <a:latin typeface="Calibri"/>
                <a:ea typeface="Calibri"/>
                <a:cs typeface="Calibri"/>
              </a:rPr>
              <a:t>az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alap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latin typeface="Calibri"/>
                <a:ea typeface="Calibri"/>
                <a:cs typeface="Calibri"/>
              </a:rPr>
              <a:t>Az </a:t>
            </a:r>
            <a:r>
              <a:rPr lang="en-US" dirty="0" err="1">
                <a:latin typeface="Calibri"/>
                <a:ea typeface="Calibri"/>
                <a:cs typeface="Calibri"/>
              </a:rPr>
              <a:t>üzemanyagnál</a:t>
            </a:r>
            <a:r>
              <a:rPr lang="en-US" dirty="0">
                <a:latin typeface="Calibri"/>
                <a:ea typeface="Calibri"/>
                <a:cs typeface="Calibri"/>
              </a:rPr>
              <a:t> a benzines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latin typeface="Calibri"/>
                <a:ea typeface="Calibri"/>
                <a:cs typeface="Calibri"/>
              </a:rPr>
              <a:t>--&gt; </a:t>
            </a:r>
            <a:r>
              <a:rPr lang="en-US" dirty="0" err="1">
                <a:latin typeface="Calibri"/>
                <a:ea typeface="Calibri"/>
                <a:cs typeface="Calibri"/>
              </a:rPr>
              <a:t>hogy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mennyi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személy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szállítására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alkalmas</a:t>
            </a:r>
            <a:r>
              <a:rPr lang="en-US" dirty="0">
                <a:latin typeface="Calibri"/>
                <a:ea typeface="Calibri"/>
                <a:cs typeface="Calibri"/>
              </a:rPr>
              <a:t>, </a:t>
            </a:r>
            <a:r>
              <a:rPr lang="en-US" dirty="0" err="1">
                <a:latin typeface="Calibri"/>
                <a:ea typeface="Calibri"/>
                <a:cs typeface="Calibri"/>
              </a:rPr>
              <a:t>az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nem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iagzán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függ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össze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semmivel</a:t>
            </a:r>
            <a:r>
              <a:rPr lang="en-US" dirty="0">
                <a:latin typeface="Calibri"/>
                <a:ea typeface="Calibri"/>
                <a:cs typeface="Calibri"/>
              </a:rPr>
              <a:t>, </a:t>
            </a:r>
            <a:r>
              <a:rPr lang="en-US" dirty="0" err="1">
                <a:latin typeface="Calibri"/>
                <a:ea typeface="Calibri"/>
                <a:cs typeface="Calibri"/>
              </a:rPr>
              <a:t>nem</a:t>
            </a:r>
            <a:r>
              <a:rPr lang="en-US" dirty="0">
                <a:latin typeface="Calibri"/>
                <a:ea typeface="Calibri"/>
                <a:cs typeface="Calibri"/>
              </a:rPr>
              <a:t> is </a:t>
            </a:r>
            <a:r>
              <a:rPr lang="en-US" dirty="0" err="1">
                <a:latin typeface="Calibri"/>
                <a:ea typeface="Calibri"/>
                <a:cs typeface="Calibri"/>
              </a:rPr>
              <a:t>használtam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később</a:t>
            </a:r>
            <a:r>
              <a:rPr lang="en-US" dirty="0">
                <a:latin typeface="Calibri"/>
                <a:ea typeface="Calibri"/>
                <a:cs typeface="Calibri"/>
              </a:rPr>
              <a:t> (</a:t>
            </a:r>
            <a:r>
              <a:rPr lang="en-US" dirty="0" err="1">
                <a:latin typeface="Calibri"/>
                <a:ea typeface="Calibri"/>
                <a:cs typeface="Calibri"/>
              </a:rPr>
              <a:t>nem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szignifikáns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együtthatók</a:t>
            </a:r>
            <a:r>
              <a:rPr lang="en-US" dirty="0">
                <a:latin typeface="Calibri"/>
                <a:ea typeface="Calibri"/>
                <a:cs typeface="Calibri"/>
              </a:rPr>
              <a:t>, </a:t>
            </a:r>
            <a:r>
              <a:rPr lang="en-US" dirty="0" err="1">
                <a:latin typeface="Calibri"/>
                <a:ea typeface="Calibri"/>
                <a:cs typeface="Calibri"/>
              </a:rPr>
              <a:t>rontja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az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illeszkedési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mutatók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értékeit</a:t>
            </a:r>
            <a:r>
              <a:rPr lang="en-US" dirty="0">
                <a:latin typeface="Calibri"/>
                <a:ea typeface="Calibri"/>
                <a:cs typeface="Calibri"/>
              </a:rPr>
              <a:t>)</a:t>
            </a:r>
          </a:p>
          <a:p>
            <a:pPr marL="171450" indent="-171450">
              <a:buFont typeface="Calibri"/>
              <a:buChar char="-"/>
            </a:pPr>
            <a:r>
              <a:rPr lang="en-US" dirty="0">
                <a:latin typeface="Calibri"/>
                <a:ea typeface="Calibri"/>
                <a:cs typeface="Calibri"/>
              </a:rPr>
              <a:t>--&gt; </a:t>
            </a:r>
            <a:r>
              <a:rPr lang="en-US" dirty="0" err="1">
                <a:latin typeface="Calibri"/>
                <a:ea typeface="Calibri"/>
                <a:cs typeface="Calibri"/>
              </a:rPr>
              <a:t>az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elektromos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autó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kategória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és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az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automataklímás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autóknál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aránylag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alacsony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megfigyelésszám</a:t>
            </a:r>
            <a:r>
              <a:rPr lang="en-US" dirty="0">
                <a:latin typeface="Calibri"/>
                <a:ea typeface="Calibri"/>
                <a:cs typeface="Calibri"/>
              </a:rPr>
              <a:t>, </a:t>
            </a:r>
            <a:r>
              <a:rPr lang="en-US" dirty="0" err="1">
                <a:latin typeface="Calibri"/>
                <a:ea typeface="Calibri"/>
                <a:cs typeface="Calibri"/>
              </a:rPr>
              <a:t>ezért</a:t>
            </a:r>
            <a:r>
              <a:rPr lang="en-US" dirty="0">
                <a:latin typeface="Calibri"/>
                <a:ea typeface="Calibri"/>
                <a:cs typeface="Calibri"/>
              </a:rPr>
              <a:t> is </a:t>
            </a:r>
            <a:r>
              <a:rPr lang="en-US" dirty="0" err="1">
                <a:latin typeface="Calibri"/>
                <a:ea typeface="Calibri"/>
                <a:cs typeface="Calibri"/>
              </a:rPr>
              <a:t>lehet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alig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értelmezhető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hatásuk</a:t>
            </a:r>
            <a:r>
              <a:rPr lang="en-US" dirty="0">
                <a:latin typeface="Calibri"/>
                <a:ea typeface="Calibri"/>
                <a:cs typeface="Calibri"/>
              </a:rPr>
              <a:t>, </a:t>
            </a:r>
            <a:r>
              <a:rPr lang="en-US" dirty="0" err="1">
                <a:latin typeface="Calibri"/>
                <a:ea typeface="Calibri"/>
                <a:cs typeface="Calibri"/>
              </a:rPr>
              <a:t>nehezen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számszerűsíthető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kapcsolatuk</a:t>
            </a:r>
            <a:r>
              <a:rPr lang="en-US" dirty="0">
                <a:latin typeface="Calibri"/>
                <a:ea typeface="Calibri"/>
                <a:cs typeface="Calibri"/>
              </a:rPr>
              <a:t> a </a:t>
            </a:r>
            <a:r>
              <a:rPr lang="en-US" dirty="0" err="1">
                <a:latin typeface="Calibri"/>
                <a:ea typeface="Calibri"/>
                <a:cs typeface="Calibri"/>
              </a:rPr>
              <a:t>többi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változóval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CE4077-E8E9-42D4-8827-10C43E8BD62A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63937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Log(</a:t>
            </a:r>
            <a:r>
              <a:rPr lang="hu-HU" dirty="0" err="1"/>
              <a:t>price</a:t>
            </a:r>
            <a:r>
              <a:rPr lang="hu-HU" dirty="0"/>
              <a:t>) az ár helyett, így normális közeli eloszlás</a:t>
            </a:r>
          </a:p>
          <a:p>
            <a:r>
              <a:rPr lang="hu-HU" dirty="0"/>
              <a:t>A végső modell egyenlete:</a:t>
            </a:r>
          </a:p>
          <a:p>
            <a:r>
              <a:rPr lang="hu-HU" dirty="0"/>
              <a:t>"      </a:t>
            </a:r>
            <a:r>
              <a:rPr lang="hu-HU" dirty="0" err="1"/>
              <a:t>ut~kor+dizel</a:t>
            </a:r>
            <a:r>
              <a:rPr lang="hu-HU" dirty="0"/>
              <a:t>  </a:t>
            </a:r>
          </a:p>
          <a:p>
            <a:r>
              <a:rPr lang="hu-HU" dirty="0"/>
              <a:t>        </a:t>
            </a:r>
            <a:r>
              <a:rPr lang="hu-HU" dirty="0" err="1"/>
              <a:t>regitech</a:t>
            </a:r>
            <a:r>
              <a:rPr lang="hu-HU" dirty="0"/>
              <a:t>=~</a:t>
            </a:r>
            <a:r>
              <a:rPr lang="hu-HU" dirty="0" err="1"/>
              <a:t>manualisklima+automatasebvalto+teljesitmeny+kor</a:t>
            </a:r>
            <a:endParaRPr lang="hu-HU" dirty="0"/>
          </a:p>
          <a:p>
            <a:r>
              <a:rPr lang="hu-HU" dirty="0"/>
              <a:t>        </a:t>
            </a:r>
            <a:r>
              <a:rPr lang="hu-HU" dirty="0" err="1"/>
              <a:t>dizel~tomeg</a:t>
            </a:r>
            <a:endParaRPr lang="hu-HU" dirty="0"/>
          </a:p>
          <a:p>
            <a:r>
              <a:rPr lang="hu-HU" dirty="0"/>
              <a:t>        </a:t>
            </a:r>
            <a:r>
              <a:rPr lang="hu-HU" dirty="0" err="1"/>
              <a:t>tomeg~regitech+teljesitmeny</a:t>
            </a:r>
            <a:endParaRPr lang="hu-HU" dirty="0"/>
          </a:p>
          <a:p>
            <a:r>
              <a:rPr lang="hu-HU" dirty="0"/>
              <a:t>        </a:t>
            </a:r>
            <a:r>
              <a:rPr lang="hu-HU" dirty="0" err="1"/>
              <a:t>teljesitmeny</a:t>
            </a:r>
            <a:r>
              <a:rPr lang="hu-HU" dirty="0"/>
              <a:t>~~</a:t>
            </a:r>
            <a:r>
              <a:rPr lang="hu-HU" dirty="0" err="1"/>
              <a:t>automatasebvalto</a:t>
            </a:r>
            <a:endParaRPr lang="hu-HU" dirty="0"/>
          </a:p>
          <a:p>
            <a:r>
              <a:rPr lang="hu-HU" dirty="0"/>
              <a:t>        </a:t>
            </a:r>
            <a:r>
              <a:rPr lang="hu-HU" dirty="0" err="1"/>
              <a:t>price~teljesitmeny+ut+kor+tomeg+automatasebvalto+regitech</a:t>
            </a:r>
            <a:endParaRPr lang="hu-HU" dirty="0"/>
          </a:p>
          <a:p>
            <a:r>
              <a:rPr lang="hu-HU" dirty="0"/>
              <a:t>       "</a:t>
            </a:r>
          </a:p>
          <a:p>
            <a:r>
              <a:rPr lang="en-US" dirty="0">
                <a:latin typeface="Calibri"/>
                <a:ea typeface="Calibri"/>
                <a:cs typeface="Calibri"/>
              </a:rPr>
              <a:t>Ami </a:t>
            </a:r>
            <a:r>
              <a:rPr lang="en-US" dirty="0" err="1">
                <a:latin typeface="Calibri"/>
                <a:ea typeface="Calibri"/>
                <a:cs typeface="Calibri"/>
              </a:rPr>
              <a:t>itt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fontos</a:t>
            </a:r>
            <a:r>
              <a:rPr lang="en-US" dirty="0">
                <a:latin typeface="Calibri"/>
                <a:ea typeface="Calibri"/>
                <a:cs typeface="Calibri"/>
              </a:rPr>
              <a:t>, </a:t>
            </a:r>
            <a:r>
              <a:rPr lang="en-US" dirty="0" err="1">
                <a:latin typeface="Calibri"/>
                <a:ea typeface="Calibri"/>
                <a:cs typeface="Calibri"/>
              </a:rPr>
              <a:t>hogy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az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ábrán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nem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látszik</a:t>
            </a:r>
            <a:r>
              <a:rPr lang="en-US" dirty="0">
                <a:latin typeface="Calibri"/>
                <a:ea typeface="Calibri"/>
                <a:cs typeface="Calibri"/>
              </a:rPr>
              <a:t> a </a:t>
            </a:r>
            <a:r>
              <a:rPr lang="en-US" dirty="0" err="1">
                <a:latin typeface="Calibri"/>
                <a:ea typeface="Calibri"/>
                <a:cs typeface="Calibri"/>
              </a:rPr>
              <a:t>teljesítmény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és</a:t>
            </a:r>
            <a:r>
              <a:rPr lang="en-US" dirty="0">
                <a:latin typeface="Calibri"/>
                <a:ea typeface="Calibri"/>
                <a:cs typeface="Calibri"/>
              </a:rPr>
              <a:t> a </a:t>
            </a:r>
            <a:r>
              <a:rPr lang="en-US" dirty="0" err="1">
                <a:latin typeface="Calibri"/>
                <a:ea typeface="Calibri"/>
                <a:cs typeface="Calibri"/>
              </a:rPr>
              <a:t>sebváltó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közti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két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irányú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kapcsolat</a:t>
            </a:r>
            <a:r>
              <a:rPr lang="en-US" dirty="0">
                <a:latin typeface="Calibri"/>
                <a:ea typeface="Calibri"/>
                <a:cs typeface="Calibri"/>
              </a:rPr>
              <a:t>, </a:t>
            </a:r>
            <a:r>
              <a:rPr lang="en-US" dirty="0" err="1">
                <a:latin typeface="Calibri"/>
                <a:ea typeface="Calibri"/>
                <a:cs typeface="Calibri"/>
              </a:rPr>
              <a:t>ezért</a:t>
            </a:r>
            <a:r>
              <a:rPr lang="en-US" dirty="0">
                <a:latin typeface="Calibri"/>
                <a:ea typeface="Calibri"/>
                <a:cs typeface="Calibri"/>
              </a:rPr>
              <a:t> ha </a:t>
            </a:r>
            <a:r>
              <a:rPr lang="en-US" dirty="0" err="1">
                <a:latin typeface="Calibri"/>
                <a:ea typeface="Calibri"/>
                <a:cs typeface="Calibri"/>
              </a:rPr>
              <a:t>vkinek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nem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jönne</a:t>
            </a:r>
            <a:r>
              <a:rPr lang="en-US" dirty="0">
                <a:latin typeface="Calibri"/>
                <a:ea typeface="Calibri"/>
                <a:cs typeface="Calibri"/>
              </a:rPr>
              <a:t> ki a </a:t>
            </a:r>
            <a:r>
              <a:rPr lang="en-US" dirty="0" err="1">
                <a:latin typeface="Calibri"/>
                <a:ea typeface="Calibri"/>
                <a:cs typeface="Calibri"/>
              </a:rPr>
              <a:t>számolás</a:t>
            </a:r>
            <a:r>
              <a:rPr lang="en-US" dirty="0">
                <a:latin typeface="Calibri"/>
                <a:ea typeface="Calibri"/>
                <a:cs typeface="Calibri"/>
              </a:rPr>
              <a:t>, </a:t>
            </a:r>
            <a:r>
              <a:rPr lang="en-US" dirty="0" err="1">
                <a:latin typeface="Calibri"/>
                <a:ea typeface="Calibri"/>
                <a:cs typeface="Calibri"/>
              </a:rPr>
              <a:t>ez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zavarhat</a:t>
            </a:r>
            <a:r>
              <a:rPr lang="en-US" dirty="0">
                <a:latin typeface="Calibri"/>
                <a:ea typeface="Calibri"/>
                <a:cs typeface="Calibri"/>
              </a:rPr>
              <a:t> be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CE4077-E8E9-42D4-8827-10C43E8BD62A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7854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Calibri"/>
              <a:buChar char="-"/>
            </a:pPr>
            <a:r>
              <a:rPr lang="en-US" dirty="0" err="1"/>
              <a:t>Látens</a:t>
            </a:r>
            <a:r>
              <a:rPr lang="en-US" dirty="0"/>
              <a:t> </a:t>
            </a:r>
            <a:r>
              <a:rPr lang="en-US" dirty="0" err="1"/>
              <a:t>változó</a:t>
            </a:r>
            <a:r>
              <a:rPr lang="en-US" dirty="0"/>
              <a:t>: "</a:t>
            </a:r>
            <a:r>
              <a:rPr lang="en-US" dirty="0" err="1"/>
              <a:t>régi</a:t>
            </a:r>
            <a:r>
              <a:rPr lang="en-US" dirty="0"/>
              <a:t>" TECHNOLÓGIA --&gt; </a:t>
            </a:r>
            <a:r>
              <a:rPr lang="en-US" dirty="0" err="1"/>
              <a:t>hiszen</a:t>
            </a:r>
            <a:r>
              <a:rPr lang="en-US" dirty="0"/>
              <a:t> </a:t>
            </a:r>
            <a:r>
              <a:rPr lang="en-US" dirty="0" err="1"/>
              <a:t>pozitívan</a:t>
            </a:r>
            <a:r>
              <a:rPr lang="en-US" dirty="0"/>
              <a:t> </a:t>
            </a:r>
            <a:r>
              <a:rPr lang="en-US" dirty="0" err="1"/>
              <a:t>függ</a:t>
            </a:r>
            <a:r>
              <a:rPr lang="en-US" dirty="0"/>
              <a:t> a </a:t>
            </a:r>
            <a:r>
              <a:rPr lang="en-US" dirty="0" err="1"/>
              <a:t>kortól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automataklímától</a:t>
            </a:r>
            <a:r>
              <a:rPr lang="en-US" dirty="0"/>
              <a:t>, </a:t>
            </a:r>
            <a:r>
              <a:rPr lang="en-US" dirty="0" err="1"/>
              <a:t>míg</a:t>
            </a:r>
            <a:r>
              <a:rPr lang="en-US" dirty="0"/>
              <a:t> a </a:t>
            </a:r>
            <a:r>
              <a:rPr lang="en-US" dirty="0" err="1"/>
              <a:t>teljesítménnyel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automatasebváltóval</a:t>
            </a:r>
            <a:r>
              <a:rPr lang="en-US" dirty="0"/>
              <a:t> </a:t>
            </a:r>
            <a:r>
              <a:rPr lang="en-US" dirty="0" err="1"/>
              <a:t>negatívan</a:t>
            </a:r>
            <a:r>
              <a:rPr lang="en-US" dirty="0"/>
              <a:t> </a:t>
            </a:r>
            <a:r>
              <a:rPr lang="en-US" dirty="0" err="1"/>
              <a:t>füügg</a:t>
            </a:r>
            <a:r>
              <a:rPr lang="en-US" dirty="0"/>
              <a:t> </a:t>
            </a:r>
            <a:r>
              <a:rPr lang="en-US" dirty="0" err="1"/>
              <a:t>össze</a:t>
            </a:r>
            <a:endParaRPr lang="en-US" dirty="0"/>
          </a:p>
          <a:p>
            <a:pPr marL="171450" indent="-171450">
              <a:buFont typeface="Calibri"/>
              <a:buChar char="-"/>
            </a:pPr>
            <a:r>
              <a:rPr lang="en-US" dirty="0"/>
              <a:t>!FONTOS! Ide </a:t>
            </a:r>
            <a:r>
              <a:rPr lang="en-US" dirty="0" err="1"/>
              <a:t>lehet</a:t>
            </a:r>
            <a:r>
              <a:rPr lang="en-US" dirty="0"/>
              <a:t> </a:t>
            </a:r>
            <a:r>
              <a:rPr lang="en-US" dirty="0" err="1"/>
              <a:t>kérdés</a:t>
            </a:r>
            <a:r>
              <a:rPr lang="en-US" dirty="0"/>
              <a:t>, </a:t>
            </a:r>
            <a:r>
              <a:rPr lang="en-US" dirty="0" err="1"/>
              <a:t>hogy</a:t>
            </a:r>
            <a:r>
              <a:rPr lang="en-US" dirty="0"/>
              <a:t> a </a:t>
            </a:r>
            <a:r>
              <a:rPr lang="en-US" dirty="0" err="1"/>
              <a:t>technológia</a:t>
            </a:r>
            <a:r>
              <a:rPr lang="en-US" dirty="0"/>
              <a:t> </a:t>
            </a:r>
            <a:r>
              <a:rPr lang="en-US" dirty="0" err="1"/>
              <a:t>miért</a:t>
            </a:r>
            <a:r>
              <a:rPr lang="en-US" dirty="0"/>
              <a:t> </a:t>
            </a:r>
            <a:r>
              <a:rPr lang="en-US" dirty="0" err="1"/>
              <a:t>lehet</a:t>
            </a:r>
            <a:r>
              <a:rPr lang="en-US" dirty="0"/>
              <a:t> </a:t>
            </a:r>
            <a:r>
              <a:rPr lang="en-US" dirty="0" err="1"/>
              <a:t>látems</a:t>
            </a:r>
            <a:r>
              <a:rPr lang="en-US" dirty="0"/>
              <a:t> </a:t>
            </a:r>
            <a:r>
              <a:rPr lang="en-US" dirty="0" err="1"/>
              <a:t>változója</a:t>
            </a:r>
            <a:r>
              <a:rPr lang="en-US" dirty="0"/>
              <a:t> a </a:t>
            </a:r>
            <a:r>
              <a:rPr lang="en-US" dirty="0" err="1"/>
              <a:t>kornak</a:t>
            </a:r>
            <a:r>
              <a:rPr lang="en-US" dirty="0"/>
              <a:t>, ide </a:t>
            </a:r>
            <a:r>
              <a:rPr lang="en-US" dirty="0" err="1"/>
              <a:t>mondhtajuk</a:t>
            </a:r>
            <a:r>
              <a:rPr lang="en-US" dirty="0"/>
              <a:t> </a:t>
            </a:r>
            <a:r>
              <a:rPr lang="en-US" dirty="0" err="1"/>
              <a:t>azt</a:t>
            </a:r>
            <a:r>
              <a:rPr lang="en-US" dirty="0"/>
              <a:t>, </a:t>
            </a:r>
            <a:r>
              <a:rPr lang="en-US" dirty="0" err="1"/>
              <a:t>hogy</a:t>
            </a:r>
            <a:r>
              <a:rPr lang="en-US" dirty="0"/>
              <a:t> a kor a </a:t>
            </a:r>
            <a:r>
              <a:rPr lang="en-US" dirty="0" err="1"/>
              <a:t>használat</a:t>
            </a:r>
            <a:r>
              <a:rPr lang="en-US" dirty="0"/>
              <a:t> </a:t>
            </a:r>
            <a:r>
              <a:rPr lang="en-US" dirty="0" err="1"/>
              <a:t>kezdete</a:t>
            </a:r>
            <a:r>
              <a:rPr lang="en-US" dirty="0"/>
              <a:t> (</a:t>
            </a:r>
            <a:r>
              <a:rPr lang="en-US" dirty="0" err="1"/>
              <a:t>üzembehelyezés</a:t>
            </a:r>
            <a:r>
              <a:rPr lang="en-US" dirty="0"/>
              <a:t>(?)), </a:t>
            </a:r>
            <a:r>
              <a:rPr lang="en-US" dirty="0" err="1"/>
              <a:t>és</a:t>
            </a:r>
            <a:r>
              <a:rPr lang="en-US" dirty="0"/>
              <a:t> </a:t>
            </a:r>
            <a:r>
              <a:rPr lang="en-US" dirty="0" err="1"/>
              <a:t>ezért</a:t>
            </a:r>
            <a:r>
              <a:rPr lang="en-US" dirty="0"/>
              <a:t> </a:t>
            </a:r>
            <a:r>
              <a:rPr lang="en-US" dirty="0" err="1"/>
              <a:t>nem</a:t>
            </a:r>
            <a:r>
              <a:rPr lang="en-US" dirty="0"/>
              <a:t> </a:t>
            </a:r>
            <a:r>
              <a:rPr lang="en-US" dirty="0" err="1"/>
              <a:t>abszolút</a:t>
            </a:r>
            <a:r>
              <a:rPr lang="en-US" dirty="0"/>
              <a:t> </a:t>
            </a:r>
            <a:r>
              <a:rPr lang="en-US" dirty="0" err="1"/>
              <a:t>külső</a:t>
            </a:r>
            <a:r>
              <a:rPr lang="en-US" dirty="0"/>
              <a:t> </a:t>
            </a:r>
            <a:r>
              <a:rPr lang="en-US" dirty="0" err="1"/>
              <a:t>adottság</a:t>
            </a:r>
            <a:r>
              <a:rPr lang="en-US" dirty="0"/>
              <a:t>, </a:t>
            </a:r>
            <a:r>
              <a:rPr lang="en-US" dirty="0" err="1"/>
              <a:t>hanem</a:t>
            </a:r>
            <a:r>
              <a:rPr lang="en-US" dirty="0"/>
              <a:t> </a:t>
            </a:r>
            <a:r>
              <a:rPr lang="en-US" dirty="0" err="1"/>
              <a:t>függhet</a:t>
            </a:r>
            <a:r>
              <a:rPr lang="en-US" dirty="0"/>
              <a:t> </a:t>
            </a:r>
            <a:r>
              <a:rPr lang="en-US" dirty="0" err="1"/>
              <a:t>több</a:t>
            </a:r>
            <a:r>
              <a:rPr lang="en-US" dirty="0"/>
              <a:t> </a:t>
            </a:r>
            <a:r>
              <a:rPr lang="en-US" dirty="0" err="1"/>
              <a:t>mindentől</a:t>
            </a:r>
          </a:p>
          <a:p>
            <a:pPr marL="171450" indent="-171450">
              <a:buFont typeface="Calibri"/>
              <a:buChar char="-"/>
            </a:pPr>
            <a:r>
              <a:rPr lang="en-US" dirty="0" err="1"/>
              <a:t>Csak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5%-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szignifikanciaszint</a:t>
            </a:r>
            <a:r>
              <a:rPr lang="en-US" dirty="0"/>
              <a:t> </a:t>
            </a:r>
            <a:r>
              <a:rPr lang="en-US" dirty="0" err="1"/>
              <a:t>mellett</a:t>
            </a:r>
            <a:r>
              <a:rPr lang="en-US" dirty="0"/>
              <a:t> </a:t>
            </a:r>
            <a:r>
              <a:rPr lang="en-US" dirty="0" err="1"/>
              <a:t>okés</a:t>
            </a:r>
            <a:r>
              <a:rPr lang="en-US" dirty="0"/>
              <a:t> </a:t>
            </a:r>
            <a:r>
              <a:rPr lang="en-US" dirty="0" err="1"/>
              <a:t>paramétereket</a:t>
            </a:r>
            <a:r>
              <a:rPr lang="en-US" dirty="0"/>
              <a:t>  </a:t>
            </a:r>
            <a:r>
              <a:rPr lang="en-US" dirty="0" err="1"/>
              <a:t>utatja</a:t>
            </a:r>
            <a:r>
              <a:rPr lang="en-US" dirty="0"/>
              <a:t> a </a:t>
            </a:r>
            <a:r>
              <a:rPr lang="en-US" dirty="0" err="1"/>
              <a:t>modell</a:t>
            </a:r>
            <a:r>
              <a:rPr lang="en-US" dirty="0"/>
              <a:t> (</a:t>
            </a:r>
            <a:r>
              <a:rPr lang="en-US" dirty="0" err="1"/>
              <a:t>mindegyik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volt)</a:t>
            </a:r>
          </a:p>
          <a:p>
            <a:pPr marL="171450" indent="-171450">
              <a:buFont typeface="Calibri"/>
              <a:buChar char="-"/>
            </a:pPr>
            <a:r>
              <a:rPr lang="en-US" dirty="0"/>
              <a:t>A </a:t>
            </a:r>
            <a:r>
              <a:rPr lang="en-US" dirty="0" err="1"/>
              <a:t>dízel</a:t>
            </a:r>
            <a:r>
              <a:rPr lang="en-US" dirty="0"/>
              <a:t> </a:t>
            </a:r>
            <a:r>
              <a:rPr lang="en-US" dirty="0" err="1"/>
              <a:t>azért</a:t>
            </a:r>
            <a:r>
              <a:rPr lang="en-US" dirty="0"/>
              <a:t> </a:t>
            </a:r>
            <a:r>
              <a:rPr lang="en-US" dirty="0" err="1"/>
              <a:t>magyarázhatja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km </a:t>
            </a:r>
            <a:r>
              <a:rPr lang="en-US" dirty="0" err="1"/>
              <a:t>óra</a:t>
            </a:r>
            <a:r>
              <a:rPr lang="en-US" dirty="0"/>
              <a:t> </a:t>
            </a:r>
            <a:r>
              <a:rPr lang="en-US" dirty="0" err="1"/>
              <a:t>állását</a:t>
            </a:r>
            <a:r>
              <a:rPr lang="en-US" dirty="0"/>
              <a:t> (</a:t>
            </a:r>
            <a:r>
              <a:rPr lang="en-US" dirty="0" err="1"/>
              <a:t>ut</a:t>
            </a:r>
            <a:r>
              <a:rPr lang="en-US" dirty="0"/>
              <a:t>), </a:t>
            </a:r>
            <a:r>
              <a:rPr lang="en-US" dirty="0" err="1"/>
              <a:t>mert</a:t>
            </a:r>
            <a:r>
              <a:rPr lang="en-US" dirty="0"/>
              <a:t> </a:t>
            </a:r>
            <a:r>
              <a:rPr lang="en-US" dirty="0" err="1"/>
              <a:t>általában</a:t>
            </a:r>
            <a:r>
              <a:rPr lang="en-US" dirty="0"/>
              <a:t> a </a:t>
            </a:r>
            <a:r>
              <a:rPr lang="en-US" dirty="0" err="1"/>
              <a:t>nagyobb</a:t>
            </a:r>
            <a:r>
              <a:rPr lang="en-US" dirty="0"/>
              <a:t> </a:t>
            </a:r>
            <a:r>
              <a:rPr lang="en-US" dirty="0" err="1"/>
              <a:t>kocsik</a:t>
            </a:r>
            <a:r>
              <a:rPr lang="en-US" dirty="0"/>
              <a:t> </a:t>
            </a:r>
            <a:r>
              <a:rPr lang="en-US" dirty="0" err="1"/>
              <a:t>dízelesek</a:t>
            </a:r>
            <a:r>
              <a:rPr lang="en-US" dirty="0"/>
              <a:t>, </a:t>
            </a:r>
            <a:r>
              <a:rPr lang="en-US" dirty="0" err="1"/>
              <a:t>és</a:t>
            </a:r>
            <a:r>
              <a:rPr lang="en-US" dirty="0"/>
              <a:t> </a:t>
            </a:r>
            <a:r>
              <a:rPr lang="en-US" dirty="0" err="1"/>
              <a:t>nagyobb</a:t>
            </a:r>
            <a:r>
              <a:rPr lang="en-US" dirty="0"/>
              <a:t> </a:t>
            </a:r>
            <a:r>
              <a:rPr lang="en-US" dirty="0" err="1"/>
              <a:t>kocsit</a:t>
            </a:r>
            <a:r>
              <a:rPr lang="en-US" dirty="0"/>
              <a:t> </a:t>
            </a:r>
            <a:r>
              <a:rPr lang="en-US" dirty="0" err="1"/>
              <a:t>általában</a:t>
            </a:r>
            <a:r>
              <a:rPr lang="en-US" dirty="0"/>
              <a:t> </a:t>
            </a:r>
            <a:r>
              <a:rPr lang="en-US" dirty="0" err="1"/>
              <a:t>nem</a:t>
            </a:r>
            <a:r>
              <a:rPr lang="en-US" dirty="0"/>
              <a:t> </a:t>
            </a:r>
            <a:r>
              <a:rPr lang="en-US" dirty="0" err="1"/>
              <a:t>jókedvéből</a:t>
            </a:r>
            <a:r>
              <a:rPr lang="en-US" dirty="0"/>
              <a:t> tart </a:t>
            </a:r>
            <a:r>
              <a:rPr lang="en-US" dirty="0" err="1"/>
              <a:t>az</a:t>
            </a:r>
            <a:r>
              <a:rPr lang="en-US" dirty="0"/>
              <a:t> ember, </a:t>
            </a:r>
            <a:r>
              <a:rPr lang="en-US" dirty="0" err="1"/>
              <a:t>hanem</a:t>
            </a:r>
            <a:r>
              <a:rPr lang="en-US" dirty="0"/>
              <a:t> </a:t>
            </a:r>
            <a:r>
              <a:rPr lang="en-US" dirty="0" err="1"/>
              <a:t>mert</a:t>
            </a:r>
            <a:r>
              <a:rPr lang="en-US" dirty="0"/>
              <a:t> </a:t>
            </a:r>
            <a:r>
              <a:rPr lang="en-US" dirty="0" err="1"/>
              <a:t>arra</a:t>
            </a:r>
            <a:r>
              <a:rPr lang="en-US" dirty="0"/>
              <a:t> van </a:t>
            </a:r>
            <a:r>
              <a:rPr lang="en-US" dirty="0" err="1"/>
              <a:t>szüksége</a:t>
            </a:r>
            <a:r>
              <a:rPr lang="en-US" dirty="0"/>
              <a:t>, </a:t>
            </a:r>
            <a:r>
              <a:rPr lang="en-US" dirty="0" err="1"/>
              <a:t>használja</a:t>
            </a:r>
            <a:r>
              <a:rPr lang="en-US" dirty="0"/>
              <a:t>, </a:t>
            </a:r>
            <a:r>
              <a:rPr lang="en-US" dirty="0" err="1"/>
              <a:t>ezért</a:t>
            </a:r>
            <a:r>
              <a:rPr lang="en-US" dirty="0"/>
              <a:t> </a:t>
            </a:r>
            <a:r>
              <a:rPr lang="en-US" dirty="0" err="1"/>
              <a:t>vélhetően</a:t>
            </a:r>
            <a:r>
              <a:rPr lang="en-US" dirty="0"/>
              <a:t> </a:t>
            </a:r>
            <a:r>
              <a:rPr lang="en-US" dirty="0" err="1"/>
              <a:t>ténylegesen</a:t>
            </a:r>
            <a:r>
              <a:rPr lang="en-US" dirty="0"/>
              <a:t> is </a:t>
            </a:r>
            <a:r>
              <a:rPr lang="en-US" dirty="0" err="1"/>
              <a:t>több</a:t>
            </a:r>
            <a:r>
              <a:rPr lang="en-US" dirty="0"/>
              <a:t> </a:t>
            </a:r>
            <a:r>
              <a:rPr lang="en-US" dirty="0" err="1"/>
              <a:t>utat</a:t>
            </a:r>
            <a:r>
              <a:rPr lang="en-US" dirty="0"/>
              <a:t> </a:t>
            </a:r>
            <a:r>
              <a:rPr lang="en-US" dirty="0" err="1"/>
              <a:t>tesz</a:t>
            </a:r>
            <a:r>
              <a:rPr lang="en-US" dirty="0"/>
              <a:t> meg </a:t>
            </a:r>
            <a:r>
              <a:rPr lang="en-US" dirty="0" err="1"/>
              <a:t>vele</a:t>
            </a:r>
            <a:r>
              <a:rPr lang="en-US" dirty="0"/>
              <a:t>. </a:t>
            </a:r>
          </a:p>
          <a:p>
            <a:pPr>
              <a:buFont typeface="Arial"/>
              <a:buChar char="•"/>
            </a:pPr>
            <a:r>
              <a:rPr lang="en-US" dirty="0" err="1"/>
              <a:t>Teljesítmény~tömeg</a:t>
            </a:r>
            <a:r>
              <a:rPr lang="en-US" dirty="0"/>
              <a:t>:  1) a </a:t>
            </a:r>
            <a:r>
              <a:rPr lang="en-US" dirty="0" err="1"/>
              <a:t>nagyobb</a:t>
            </a:r>
            <a:r>
              <a:rPr lang="en-US" dirty="0"/>
              <a:t> </a:t>
            </a:r>
            <a:r>
              <a:rPr lang="en-US" dirty="0" err="1"/>
              <a:t>teljesímény</a:t>
            </a:r>
            <a:r>
              <a:rPr lang="en-US" dirty="0"/>
              <a:t> </a:t>
            </a:r>
            <a:r>
              <a:rPr lang="en-US" dirty="0" err="1"/>
              <a:t>mögött</a:t>
            </a:r>
            <a:r>
              <a:rPr lang="en-US" dirty="0"/>
              <a:t> </a:t>
            </a:r>
            <a:r>
              <a:rPr lang="en-US" dirty="0" err="1"/>
              <a:t>nagyobb</a:t>
            </a:r>
            <a:r>
              <a:rPr lang="en-US" dirty="0"/>
              <a:t> motos is van, </a:t>
            </a:r>
            <a:r>
              <a:rPr lang="en-US" dirty="0" err="1"/>
              <a:t>ez</a:t>
            </a:r>
            <a:r>
              <a:rPr lang="en-US" dirty="0"/>
              <a:t> </a:t>
            </a:r>
            <a:r>
              <a:rPr lang="en-US" dirty="0" err="1"/>
              <a:t>önmagában</a:t>
            </a:r>
            <a:r>
              <a:rPr lang="en-US" dirty="0"/>
              <a:t> </a:t>
            </a:r>
            <a:r>
              <a:rPr lang="en-US" dirty="0" err="1"/>
              <a:t>növeli</a:t>
            </a:r>
            <a:r>
              <a:rPr lang="en-US" dirty="0"/>
              <a:t> a </a:t>
            </a:r>
            <a:r>
              <a:rPr lang="en-US" dirty="0" err="1"/>
              <a:t>tömeget</a:t>
            </a:r>
            <a:r>
              <a:rPr lang="en-US" dirty="0"/>
              <a:t>; 2) Az </a:t>
            </a:r>
            <a:r>
              <a:rPr lang="en-US" dirty="0" err="1"/>
              <a:t>erősebb</a:t>
            </a:r>
            <a:r>
              <a:rPr lang="en-US" dirty="0"/>
              <a:t> </a:t>
            </a:r>
            <a:r>
              <a:rPr lang="en-US" dirty="0" err="1"/>
              <a:t>motorral</a:t>
            </a:r>
            <a:r>
              <a:rPr lang="en-US" dirty="0"/>
              <a:t> </a:t>
            </a:r>
            <a:r>
              <a:rPr lang="en-US" dirty="0" err="1"/>
              <a:t>rendelkező</a:t>
            </a:r>
            <a:r>
              <a:rPr lang="en-US" dirty="0"/>
              <a:t> </a:t>
            </a:r>
            <a:r>
              <a:rPr lang="en-US" dirty="0" err="1"/>
              <a:t>járművek</a:t>
            </a:r>
            <a:r>
              <a:rPr lang="en-US" dirty="0"/>
              <a:t> </a:t>
            </a:r>
            <a:r>
              <a:rPr lang="en-US" dirty="0" err="1"/>
              <a:t>nagyobb</a:t>
            </a:r>
            <a:r>
              <a:rPr lang="en-US" dirty="0"/>
              <a:t> </a:t>
            </a:r>
            <a:r>
              <a:rPr lang="en-US" dirty="0" err="1"/>
              <a:t>erőhatásoknak</a:t>
            </a:r>
            <a:r>
              <a:rPr lang="en-US" dirty="0"/>
              <a:t> </a:t>
            </a:r>
            <a:r>
              <a:rPr lang="en-US" dirty="0" err="1"/>
              <a:t>vannak</a:t>
            </a:r>
            <a:r>
              <a:rPr lang="en-US" dirty="0"/>
              <a:t> </a:t>
            </a:r>
            <a:r>
              <a:rPr lang="en-US" dirty="0" err="1"/>
              <a:t>kitéve</a:t>
            </a:r>
            <a:r>
              <a:rPr lang="en-US" dirty="0"/>
              <a:t>. </a:t>
            </a:r>
            <a:r>
              <a:rPr lang="en-US" dirty="0" err="1"/>
              <a:t>Emiatt</a:t>
            </a:r>
            <a:r>
              <a:rPr lang="en-US" dirty="0"/>
              <a:t> a </a:t>
            </a:r>
            <a:r>
              <a:rPr lang="en-US" dirty="0" err="1"/>
              <a:t>karosszériát</a:t>
            </a:r>
            <a:r>
              <a:rPr lang="en-US" dirty="0"/>
              <a:t>, a </a:t>
            </a:r>
            <a:r>
              <a:rPr lang="en-US" dirty="0" err="1"/>
              <a:t>futóművet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alvázat</a:t>
            </a:r>
            <a:r>
              <a:rPr lang="en-US" dirty="0"/>
              <a:t> </a:t>
            </a:r>
            <a:r>
              <a:rPr lang="en-US" dirty="0" err="1"/>
              <a:t>robusztusabbra</a:t>
            </a:r>
            <a:r>
              <a:rPr lang="en-US" dirty="0"/>
              <a:t> </a:t>
            </a:r>
            <a:r>
              <a:rPr lang="en-US" dirty="0" err="1"/>
              <a:t>kell</a:t>
            </a:r>
            <a:r>
              <a:rPr lang="en-US" dirty="0"/>
              <a:t> </a:t>
            </a:r>
            <a:r>
              <a:rPr lang="en-US" dirty="0" err="1"/>
              <a:t>tervezni</a:t>
            </a:r>
            <a:r>
              <a:rPr lang="en-US" dirty="0"/>
              <a:t>, </a:t>
            </a:r>
            <a:r>
              <a:rPr lang="en-US" dirty="0" err="1"/>
              <a:t>hogy</a:t>
            </a:r>
            <a:r>
              <a:rPr lang="en-US" dirty="0"/>
              <a:t> </a:t>
            </a:r>
            <a:r>
              <a:rPr lang="en-US" dirty="0" err="1"/>
              <a:t>elbírják</a:t>
            </a:r>
            <a:r>
              <a:rPr lang="en-US" dirty="0"/>
              <a:t> a </a:t>
            </a:r>
            <a:r>
              <a:rPr lang="en-US" dirty="0" err="1"/>
              <a:t>nagyobb</a:t>
            </a:r>
            <a:r>
              <a:rPr lang="en-US" dirty="0"/>
              <a:t> </a:t>
            </a:r>
            <a:r>
              <a:rPr lang="en-US" dirty="0" err="1"/>
              <a:t>igénybevételt</a:t>
            </a:r>
            <a:r>
              <a:rPr lang="en-US" dirty="0"/>
              <a:t>.; 3) </a:t>
            </a:r>
            <a:r>
              <a:rPr lang="en-US" dirty="0" err="1"/>
              <a:t>Teljesítményorientált</a:t>
            </a:r>
            <a:r>
              <a:rPr lang="en-US" dirty="0"/>
              <a:t> </a:t>
            </a:r>
            <a:r>
              <a:rPr lang="en-US" dirty="0" err="1"/>
              <a:t>járművek</a:t>
            </a:r>
            <a:r>
              <a:rPr lang="en-US" dirty="0"/>
              <a:t> </a:t>
            </a:r>
            <a:r>
              <a:rPr lang="en-US" dirty="0" err="1"/>
              <a:t>gyakran</a:t>
            </a:r>
            <a:r>
              <a:rPr lang="en-US" dirty="0"/>
              <a:t> </a:t>
            </a:r>
            <a:r>
              <a:rPr lang="en-US" dirty="0" err="1"/>
              <a:t>prémium</a:t>
            </a:r>
            <a:r>
              <a:rPr lang="en-US" dirty="0"/>
              <a:t> </a:t>
            </a:r>
            <a:r>
              <a:rPr lang="en-US" dirty="0" err="1"/>
              <a:t>funkciókkal</a:t>
            </a:r>
            <a:r>
              <a:rPr lang="en-US" dirty="0"/>
              <a:t> </a:t>
            </a:r>
            <a:r>
              <a:rPr lang="en-US" dirty="0" err="1"/>
              <a:t>rendelkeznek</a:t>
            </a:r>
            <a:r>
              <a:rPr lang="en-US" dirty="0"/>
              <a:t>; 4) </a:t>
            </a:r>
            <a:r>
              <a:rPr lang="en-US" dirty="0" err="1"/>
              <a:t>Nagyobb</a:t>
            </a:r>
            <a:r>
              <a:rPr lang="en-US" dirty="0"/>
              <a:t> </a:t>
            </a:r>
            <a:r>
              <a:rPr lang="en-US" dirty="0" err="1"/>
              <a:t>teljesítményű</a:t>
            </a:r>
            <a:r>
              <a:rPr lang="en-US" dirty="0"/>
              <a:t> </a:t>
            </a:r>
            <a:r>
              <a:rPr lang="en-US" dirty="0" err="1"/>
              <a:t>autók</a:t>
            </a:r>
            <a:r>
              <a:rPr lang="en-US" dirty="0"/>
              <a:t> </a:t>
            </a:r>
            <a:r>
              <a:rPr lang="en-US" dirty="0" err="1"/>
              <a:t>esetén</a:t>
            </a:r>
            <a:r>
              <a:rPr lang="en-US" dirty="0"/>
              <a:t> a </a:t>
            </a:r>
            <a:r>
              <a:rPr lang="en-US" dirty="0" err="1"/>
              <a:t>nagyobb</a:t>
            </a:r>
            <a:r>
              <a:rPr lang="en-US" dirty="0"/>
              <a:t> </a:t>
            </a:r>
            <a:r>
              <a:rPr lang="en-US" dirty="0" err="1"/>
              <a:t>sebességnél</a:t>
            </a:r>
            <a:r>
              <a:rPr lang="en-US" dirty="0"/>
              <a:t> </a:t>
            </a:r>
            <a:r>
              <a:rPr lang="en-US" dirty="0" err="1"/>
              <a:t>elérhető</a:t>
            </a:r>
            <a:r>
              <a:rPr lang="en-US" dirty="0"/>
              <a:t> </a:t>
            </a:r>
            <a:r>
              <a:rPr lang="en-US" dirty="0" err="1"/>
              <a:t>stabilitás</a:t>
            </a:r>
            <a:r>
              <a:rPr lang="en-US" dirty="0"/>
              <a:t> </a:t>
            </a:r>
            <a:r>
              <a:rPr lang="en-US" dirty="0" err="1"/>
              <a:t>kiemelt</a:t>
            </a:r>
            <a:r>
              <a:rPr lang="en-US" dirty="0"/>
              <a:t> </a:t>
            </a:r>
            <a:r>
              <a:rPr lang="en-US" dirty="0" err="1"/>
              <a:t>szempont</a:t>
            </a:r>
            <a:r>
              <a:rPr lang="en-US" dirty="0"/>
              <a:t>. A </a:t>
            </a:r>
            <a:r>
              <a:rPr lang="en-US" dirty="0" err="1"/>
              <a:t>gyártók</a:t>
            </a:r>
            <a:r>
              <a:rPr lang="en-US" dirty="0"/>
              <a:t> </a:t>
            </a:r>
            <a:r>
              <a:rPr lang="en-US" dirty="0" err="1"/>
              <a:t>gyakran</a:t>
            </a:r>
            <a:r>
              <a:rPr lang="en-US" dirty="0"/>
              <a:t> </a:t>
            </a:r>
            <a:r>
              <a:rPr lang="en-US" dirty="0" err="1"/>
              <a:t>növelik</a:t>
            </a:r>
            <a:r>
              <a:rPr lang="en-US" dirty="0"/>
              <a:t> a </a:t>
            </a:r>
            <a:r>
              <a:rPr lang="en-US" dirty="0" err="1"/>
              <a:t>tömeget</a:t>
            </a:r>
            <a:r>
              <a:rPr lang="en-US" dirty="0"/>
              <a:t> </a:t>
            </a:r>
            <a:r>
              <a:rPr lang="en-US" dirty="0" err="1"/>
              <a:t>aerodinamikai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</a:t>
            </a:r>
            <a:r>
              <a:rPr lang="en-US" dirty="0" err="1"/>
              <a:t>súlyelosztási</a:t>
            </a:r>
            <a:r>
              <a:rPr lang="en-US" dirty="0"/>
              <a:t> </a:t>
            </a:r>
            <a:r>
              <a:rPr lang="en-US" dirty="0" err="1"/>
              <a:t>célból</a:t>
            </a:r>
            <a:r>
              <a:rPr lang="en-US" dirty="0"/>
              <a:t> (pl. </a:t>
            </a:r>
            <a:r>
              <a:rPr lang="en-US" dirty="0" err="1"/>
              <a:t>nehezebb</a:t>
            </a:r>
            <a:r>
              <a:rPr lang="en-US" dirty="0"/>
              <a:t> </a:t>
            </a:r>
            <a:r>
              <a:rPr lang="en-US" dirty="0" err="1"/>
              <a:t>alváz</a:t>
            </a:r>
            <a:r>
              <a:rPr lang="en-US" dirty="0"/>
              <a:t>, </a:t>
            </a:r>
            <a:r>
              <a:rPr lang="en-US" dirty="0" err="1"/>
              <a:t>stabilizátorok</a:t>
            </a:r>
            <a:r>
              <a:rPr lang="en-US" dirty="0"/>
              <a:t>), a </a:t>
            </a:r>
            <a:r>
              <a:rPr lang="en-US" dirty="0" err="1"/>
              <a:t>nehezebb</a:t>
            </a:r>
            <a:r>
              <a:rPr lang="en-US" dirty="0"/>
              <a:t> </a:t>
            </a:r>
            <a:r>
              <a:rPr lang="en-US" dirty="0" err="1"/>
              <a:t>járművek</a:t>
            </a:r>
            <a:r>
              <a:rPr lang="en-US" dirty="0"/>
              <a:t> </a:t>
            </a:r>
            <a:r>
              <a:rPr lang="en-US" dirty="0" err="1"/>
              <a:t>jobban</a:t>
            </a:r>
            <a:r>
              <a:rPr lang="en-US" dirty="0"/>
              <a:t> </a:t>
            </a:r>
            <a:r>
              <a:rPr lang="en-US" dirty="0" err="1"/>
              <a:t>tapadnak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úthoz</a:t>
            </a:r>
            <a:r>
              <a:rPr lang="en-US" dirty="0"/>
              <a:t>, </a:t>
            </a:r>
            <a:r>
              <a:rPr lang="en-US" dirty="0" err="1"/>
              <a:t>ami</a:t>
            </a:r>
            <a:r>
              <a:rPr lang="en-US" dirty="0"/>
              <a:t> </a:t>
            </a:r>
            <a:r>
              <a:rPr lang="en-US" dirty="0" err="1"/>
              <a:t>magas</a:t>
            </a:r>
            <a:r>
              <a:rPr lang="en-US" dirty="0"/>
              <a:t> </a:t>
            </a:r>
            <a:r>
              <a:rPr lang="en-US" dirty="0" err="1"/>
              <a:t>sebességnél</a:t>
            </a:r>
            <a:r>
              <a:rPr lang="en-US" dirty="0"/>
              <a:t> </a:t>
            </a:r>
            <a:r>
              <a:rPr lang="en-US" dirty="0" err="1"/>
              <a:t>előnyös</a:t>
            </a:r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Az automata </a:t>
            </a:r>
            <a:r>
              <a:rPr lang="en-US" dirty="0" err="1"/>
              <a:t>sebváltó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a </a:t>
            </a:r>
            <a:r>
              <a:rPr lang="en-US" dirty="0" err="1"/>
              <a:t>teljesítmény</a:t>
            </a:r>
            <a:r>
              <a:rPr lang="en-US" dirty="0"/>
              <a:t> </a:t>
            </a:r>
            <a:r>
              <a:rPr lang="en-US" dirty="0" err="1"/>
              <a:t>között</a:t>
            </a:r>
            <a:r>
              <a:rPr lang="en-US" dirty="0"/>
              <a:t> </a:t>
            </a:r>
            <a:r>
              <a:rPr lang="en-US" dirty="0" err="1"/>
              <a:t>kölcsönök</a:t>
            </a:r>
            <a:r>
              <a:rPr lang="en-US" dirty="0"/>
              <a:t> </a:t>
            </a:r>
            <a:r>
              <a:rPr lang="en-US" dirty="0" err="1"/>
              <a:t>irányú</a:t>
            </a:r>
            <a:r>
              <a:rPr lang="en-US" dirty="0"/>
              <a:t> </a:t>
            </a:r>
            <a:r>
              <a:rPr lang="en-US" dirty="0" err="1"/>
              <a:t>kapcsolat</a:t>
            </a:r>
            <a:r>
              <a:rPr lang="en-US" dirty="0"/>
              <a:t> van: Az automata </a:t>
            </a:r>
            <a:r>
              <a:rPr lang="en-US" dirty="0" err="1"/>
              <a:t>sebességváltók</a:t>
            </a:r>
            <a:r>
              <a:rPr lang="en-US" dirty="0"/>
              <a:t> </a:t>
            </a:r>
            <a:r>
              <a:rPr lang="en-US" dirty="0" err="1"/>
              <a:t>hatékonyabban</a:t>
            </a:r>
            <a:r>
              <a:rPr lang="en-US" dirty="0"/>
              <a:t> </a:t>
            </a:r>
            <a:r>
              <a:rPr lang="en-US" dirty="0" err="1"/>
              <a:t>kezelik</a:t>
            </a:r>
            <a:r>
              <a:rPr lang="en-US" dirty="0"/>
              <a:t> a </a:t>
            </a:r>
            <a:r>
              <a:rPr lang="en-US" dirty="0" err="1"/>
              <a:t>magas</a:t>
            </a:r>
            <a:r>
              <a:rPr lang="en-US" dirty="0"/>
              <a:t> </a:t>
            </a:r>
            <a:r>
              <a:rPr lang="en-US" dirty="0" err="1"/>
              <a:t>nyomatékot</a:t>
            </a:r>
            <a:r>
              <a:rPr lang="en-US" dirty="0"/>
              <a:t>, </a:t>
            </a:r>
            <a:r>
              <a:rPr lang="en-US" dirty="0" err="1"/>
              <a:t>ezért</a:t>
            </a:r>
            <a:r>
              <a:rPr lang="en-US" dirty="0"/>
              <a:t> </a:t>
            </a:r>
            <a:r>
              <a:rPr lang="en-US" dirty="0" err="1"/>
              <a:t>jobb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automatasebváltó</a:t>
            </a:r>
            <a:r>
              <a:rPr lang="en-US" dirty="0"/>
              <a:t>, a </a:t>
            </a:r>
            <a:r>
              <a:rPr lang="en-US" dirty="0" err="1"/>
              <a:t>nagy</a:t>
            </a:r>
            <a:r>
              <a:rPr lang="en-US" dirty="0"/>
              <a:t> </a:t>
            </a:r>
            <a:r>
              <a:rPr lang="en-US" dirty="0" err="1"/>
              <a:t>teljesítményű</a:t>
            </a:r>
            <a:r>
              <a:rPr lang="en-US" dirty="0"/>
              <a:t> </a:t>
            </a:r>
            <a:r>
              <a:rPr lang="en-US" dirty="0" err="1"/>
              <a:t>autókat</a:t>
            </a:r>
            <a:r>
              <a:rPr lang="en-US" dirty="0"/>
              <a:t> </a:t>
            </a:r>
            <a:r>
              <a:rPr lang="en-US" dirty="0" err="1"/>
              <a:t>gyakran</a:t>
            </a:r>
            <a:r>
              <a:rPr lang="en-US" dirty="0"/>
              <a:t> </a:t>
            </a:r>
            <a:r>
              <a:rPr lang="en-US" dirty="0" err="1"/>
              <a:t>prémium</a:t>
            </a:r>
            <a:r>
              <a:rPr lang="en-US" dirty="0"/>
              <a:t> </a:t>
            </a:r>
            <a:r>
              <a:rPr lang="en-US" dirty="0" err="1"/>
              <a:t>kategóriás</a:t>
            </a:r>
            <a:r>
              <a:rPr lang="en-US" dirty="0"/>
              <a:t> </a:t>
            </a:r>
            <a:r>
              <a:rPr lang="en-US" dirty="0" err="1"/>
              <a:t>járműveknek</a:t>
            </a:r>
            <a:r>
              <a:rPr lang="en-US" dirty="0"/>
              <a:t> </a:t>
            </a:r>
            <a:r>
              <a:rPr lang="en-US" dirty="0" err="1"/>
              <a:t>szánják</a:t>
            </a:r>
            <a:r>
              <a:rPr lang="en-US" dirty="0"/>
              <a:t>, </a:t>
            </a:r>
            <a:r>
              <a:rPr lang="en-US" dirty="0" err="1"/>
              <a:t>ahol</a:t>
            </a:r>
            <a:r>
              <a:rPr lang="en-US" dirty="0"/>
              <a:t> a </a:t>
            </a:r>
            <a:r>
              <a:rPr lang="en-US" dirty="0" err="1"/>
              <a:t>vásárlók</a:t>
            </a:r>
            <a:r>
              <a:rPr lang="en-US" dirty="0"/>
              <a:t> </a:t>
            </a:r>
            <a:r>
              <a:rPr lang="en-US" dirty="0" err="1"/>
              <a:t>kényelmet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modern </a:t>
            </a:r>
            <a:r>
              <a:rPr lang="en-US" dirty="0" err="1"/>
              <a:t>technológiát</a:t>
            </a:r>
            <a:r>
              <a:rPr lang="en-US" dirty="0"/>
              <a:t> </a:t>
            </a:r>
            <a:r>
              <a:rPr lang="en-US" dirty="0" err="1"/>
              <a:t>várnak</a:t>
            </a:r>
            <a:r>
              <a:rPr lang="en-US" dirty="0"/>
              <a:t> </a:t>
            </a:r>
            <a:r>
              <a:rPr lang="en-US" dirty="0" err="1"/>
              <a:t>el</a:t>
            </a:r>
            <a:r>
              <a:rPr lang="en-US" dirty="0"/>
              <a:t>, </a:t>
            </a:r>
            <a:r>
              <a:rPr lang="en-US" dirty="0" err="1"/>
              <a:t>amit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automata </a:t>
            </a:r>
            <a:r>
              <a:rPr lang="en-US" dirty="0" err="1"/>
              <a:t>sebességváltó</a:t>
            </a:r>
            <a:r>
              <a:rPr lang="en-US" dirty="0"/>
              <a:t> </a:t>
            </a:r>
            <a:r>
              <a:rPr lang="en-US" dirty="0" err="1"/>
              <a:t>biztosít</a:t>
            </a:r>
            <a:r>
              <a:rPr lang="en-US" dirty="0"/>
              <a:t>. A </a:t>
            </a:r>
            <a:r>
              <a:rPr lang="en-US" dirty="0" err="1"/>
              <a:t>fordított</a:t>
            </a:r>
            <a:r>
              <a:rPr lang="en-US" dirty="0"/>
              <a:t> </a:t>
            </a:r>
            <a:r>
              <a:rPr lang="en-US" dirty="0" err="1"/>
              <a:t>irányú</a:t>
            </a:r>
            <a:r>
              <a:rPr lang="en-US" dirty="0"/>
              <a:t> </a:t>
            </a:r>
            <a:r>
              <a:rPr lang="en-US" dirty="0" err="1"/>
              <a:t>kapcsolat</a:t>
            </a:r>
            <a:r>
              <a:rPr lang="en-US" dirty="0"/>
              <a:t>: Az automata </a:t>
            </a:r>
            <a:r>
              <a:rPr lang="en-US" dirty="0" err="1"/>
              <a:t>váltó</a:t>
            </a:r>
            <a:r>
              <a:rPr lang="en-US" dirty="0"/>
              <a:t> </a:t>
            </a:r>
            <a:r>
              <a:rPr lang="en-US" dirty="0" err="1"/>
              <a:t>lehetőséget</a:t>
            </a:r>
            <a:r>
              <a:rPr lang="en-US" dirty="0"/>
              <a:t> ad a </a:t>
            </a:r>
            <a:r>
              <a:rPr lang="en-US" dirty="0" err="1"/>
              <a:t>gyártóknak</a:t>
            </a:r>
            <a:r>
              <a:rPr lang="en-US" dirty="0"/>
              <a:t>, </a:t>
            </a:r>
            <a:r>
              <a:rPr lang="en-US" dirty="0" err="1"/>
              <a:t>hogy</a:t>
            </a:r>
            <a:r>
              <a:rPr lang="en-US" dirty="0"/>
              <a:t> </a:t>
            </a:r>
            <a:r>
              <a:rPr lang="en-US" dirty="0" err="1"/>
              <a:t>olyan</a:t>
            </a:r>
            <a:r>
              <a:rPr lang="en-US" dirty="0"/>
              <a:t> </a:t>
            </a:r>
            <a:r>
              <a:rPr lang="en-US" dirty="0" err="1"/>
              <a:t>motorokat</a:t>
            </a:r>
            <a:r>
              <a:rPr lang="en-US" dirty="0"/>
              <a:t> </a:t>
            </a:r>
            <a:r>
              <a:rPr lang="en-US" dirty="0" err="1"/>
              <a:t>tervezzenek</a:t>
            </a:r>
            <a:r>
              <a:rPr lang="en-US" dirty="0"/>
              <a:t>, </a:t>
            </a:r>
            <a:r>
              <a:rPr lang="en-US" dirty="0" err="1"/>
              <a:t>amelyek</a:t>
            </a:r>
            <a:r>
              <a:rPr lang="en-US" dirty="0"/>
              <a:t> </a:t>
            </a:r>
            <a:r>
              <a:rPr lang="en-US" dirty="0" err="1"/>
              <a:t>optimálisan</a:t>
            </a:r>
            <a:r>
              <a:rPr lang="en-US" dirty="0"/>
              <a:t> </a:t>
            </a:r>
            <a:r>
              <a:rPr lang="en-US" dirty="0" err="1"/>
              <a:t>illeszkednek</a:t>
            </a:r>
            <a:r>
              <a:rPr lang="en-US" dirty="0"/>
              <a:t> a modern </a:t>
            </a:r>
            <a:r>
              <a:rPr lang="en-US" dirty="0" err="1"/>
              <a:t>váltórendszerekhez</a:t>
            </a:r>
            <a:r>
              <a:rPr lang="en-US" dirty="0"/>
              <a:t>, </a:t>
            </a:r>
            <a:r>
              <a:rPr lang="en-US" dirty="0" err="1"/>
              <a:t>és</a:t>
            </a:r>
            <a:r>
              <a:rPr lang="en-US" dirty="0"/>
              <a:t> </a:t>
            </a:r>
            <a:r>
              <a:rPr lang="en-US" dirty="0" err="1"/>
              <a:t>maximalizálják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autó</a:t>
            </a:r>
            <a:r>
              <a:rPr lang="en-US" dirty="0"/>
              <a:t> </a:t>
            </a:r>
            <a:r>
              <a:rPr lang="en-US" dirty="0" err="1"/>
              <a:t>teljesítményét</a:t>
            </a:r>
            <a:r>
              <a:rPr lang="en-US" dirty="0"/>
              <a:t>.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 marL="171450" indent="-171450">
              <a:buFont typeface="Calibri"/>
              <a:buChar char="-"/>
            </a:pPr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CE4077-E8E9-42D4-8827-10C43E8BD62A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02679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latin typeface="Calibri"/>
                <a:ea typeface="Calibri"/>
                <a:cs typeface="Calibri"/>
              </a:rPr>
              <a:t>Szabályozásnál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azt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értem</a:t>
            </a:r>
            <a:r>
              <a:rPr lang="en-US" dirty="0">
                <a:latin typeface="Calibri"/>
                <a:ea typeface="Calibri"/>
                <a:cs typeface="Calibri"/>
              </a:rPr>
              <a:t>, </a:t>
            </a:r>
            <a:r>
              <a:rPr lang="en-US" dirty="0" err="1">
                <a:latin typeface="Calibri"/>
                <a:ea typeface="Calibri"/>
                <a:cs typeface="Calibri"/>
              </a:rPr>
              <a:t>hogy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vannak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bizonyos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előírások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korra</a:t>
            </a:r>
            <a:r>
              <a:rPr lang="en-US" dirty="0">
                <a:latin typeface="Calibri"/>
                <a:ea typeface="Calibri"/>
                <a:cs typeface="Calibri"/>
              </a:rPr>
              <a:t>, </a:t>
            </a:r>
            <a:r>
              <a:rPr lang="en-US" dirty="0" err="1">
                <a:latin typeface="Calibri"/>
                <a:ea typeface="Calibri"/>
                <a:cs typeface="Calibri"/>
              </a:rPr>
              <a:t>üzemanyagra</a:t>
            </a:r>
            <a:r>
              <a:rPr lang="en-US" dirty="0">
                <a:latin typeface="Calibri"/>
                <a:ea typeface="Calibri"/>
                <a:cs typeface="Calibri"/>
              </a:rPr>
              <a:t>, </a:t>
            </a:r>
            <a:r>
              <a:rPr lang="en-US" dirty="0" err="1">
                <a:latin typeface="Calibri"/>
                <a:ea typeface="Calibri"/>
                <a:cs typeface="Calibri"/>
              </a:rPr>
              <a:t>stb</a:t>
            </a:r>
            <a:r>
              <a:rPr lang="en-US" dirty="0">
                <a:latin typeface="Calibri"/>
                <a:ea typeface="Calibri"/>
                <a:cs typeface="Calibri"/>
              </a:rPr>
              <a:t>, </a:t>
            </a:r>
            <a:r>
              <a:rPr lang="en-US" dirty="0" err="1">
                <a:latin typeface="Calibri"/>
                <a:ea typeface="Calibri"/>
                <a:cs typeface="Calibri"/>
              </a:rPr>
              <a:t>aminek</a:t>
            </a:r>
            <a:r>
              <a:rPr lang="en-US" dirty="0">
                <a:latin typeface="Calibri"/>
                <a:ea typeface="Calibri"/>
                <a:cs typeface="Calibri"/>
              </a:rPr>
              <a:t> meg </a:t>
            </a:r>
            <a:r>
              <a:rPr lang="en-US" dirty="0" err="1">
                <a:latin typeface="Calibri"/>
                <a:ea typeface="Calibri"/>
                <a:cs typeface="Calibri"/>
              </a:rPr>
              <a:t>kell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felelnie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az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autóknak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bizonyos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helyeken</a:t>
            </a:r>
            <a:r>
              <a:rPr lang="en-US" dirty="0">
                <a:latin typeface="Calibri"/>
                <a:ea typeface="Calibri"/>
                <a:cs typeface="Calibri"/>
              </a:rPr>
              <a:t>, </a:t>
            </a:r>
            <a:r>
              <a:rPr lang="en-US" dirty="0" err="1">
                <a:latin typeface="Calibri"/>
                <a:ea typeface="Calibri"/>
                <a:cs typeface="Calibri"/>
              </a:rPr>
              <a:t>és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így</a:t>
            </a:r>
            <a:r>
              <a:rPr lang="en-US" dirty="0">
                <a:latin typeface="Calibri"/>
                <a:ea typeface="Calibri"/>
                <a:cs typeface="Calibri"/>
              </a:rPr>
              <a:t> ha </a:t>
            </a:r>
            <a:r>
              <a:rPr lang="en-US" dirty="0" err="1">
                <a:latin typeface="Calibri"/>
                <a:ea typeface="Calibri"/>
                <a:cs typeface="Calibri"/>
              </a:rPr>
              <a:t>ezek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nem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teljesülnek</a:t>
            </a:r>
            <a:r>
              <a:rPr lang="en-US" dirty="0">
                <a:latin typeface="Calibri"/>
                <a:ea typeface="Calibri"/>
                <a:cs typeface="Calibri"/>
              </a:rPr>
              <a:t>, </a:t>
            </a:r>
            <a:r>
              <a:rPr lang="en-US" dirty="0" err="1">
                <a:latin typeface="Calibri"/>
                <a:ea typeface="Calibri"/>
                <a:cs typeface="Calibri"/>
              </a:rPr>
              <a:t>kevesbe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lesznek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kelendőek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ezek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az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autók</a:t>
            </a:r>
          </a:p>
          <a:p>
            <a:r>
              <a:rPr lang="en-US" dirty="0" err="1">
                <a:latin typeface="Calibri"/>
                <a:ea typeface="Calibri"/>
                <a:cs typeface="Calibri"/>
              </a:rPr>
              <a:t>Ezek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főként</a:t>
            </a:r>
            <a:r>
              <a:rPr lang="en-US" dirty="0">
                <a:latin typeface="Calibri"/>
                <a:ea typeface="Calibri"/>
                <a:cs typeface="Calibri"/>
              </a:rPr>
              <a:t> a </a:t>
            </a:r>
            <a:r>
              <a:rPr lang="en-US" dirty="0" err="1">
                <a:latin typeface="Calibri"/>
                <a:ea typeface="Calibri"/>
                <a:cs typeface="Calibri"/>
              </a:rPr>
              <a:t>régebbi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autókat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n-US" dirty="0" err="1">
                <a:latin typeface="Calibri"/>
                <a:ea typeface="Calibri"/>
                <a:cs typeface="Calibri"/>
              </a:rPr>
              <a:t>érintik</a:t>
            </a: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CE4077-E8E9-42D4-8827-10C43E8BD62A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4833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Minden márkára először vettem a numerikus változók átlagos értékét, és utána kiszűrtem azokat a márkákat amelyek </a:t>
            </a:r>
            <a:r>
              <a:rPr lang="hu-HU" dirty="0" err="1"/>
              <a:t>ből</a:t>
            </a:r>
            <a:r>
              <a:rPr lang="hu-HU" dirty="0"/>
              <a:t> nem volt 100/500/1000 autó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CE4077-E8E9-42D4-8827-10C43E8BD62A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4387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Itt csak a 100-nál kisebb elemszámú márkákat szűrtem ki – </a:t>
            </a:r>
            <a:r>
              <a:rPr lang="hu-HU" dirty="0" err="1"/>
              <a:t>kiválo</a:t>
            </a:r>
            <a:r>
              <a:rPr lang="hu-HU" dirty="0"/>
              <a:t> stressz érték de </a:t>
            </a:r>
            <a:r>
              <a:rPr lang="hu-HU" dirty="0" err="1"/>
              <a:t>átláthatatlna</a:t>
            </a:r>
            <a:r>
              <a:rPr lang="hu-HU" dirty="0"/>
              <a:t> </a:t>
            </a:r>
            <a:r>
              <a:rPr lang="hu-HU" dirty="0">
                <a:sym typeface="Wingdings" panose="05000000000000000000" pitchFamily="2" charset="2"/>
              </a:rPr>
              <a:t> további szűrés (általában nem metrikus és metrikus térképe nagyon hasonló</a:t>
            </a: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A3E250-FC51-4FB6-8F44-7BFF7444BD8D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549839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Voltak közbülső modellek- ez a végső szűrés, jó stressz érték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CE4077-E8E9-42D4-8827-10C43E8BD62A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58647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Nem </a:t>
            </a:r>
            <a:r>
              <a:rPr lang="hu-HU" dirty="0" err="1"/>
              <a:t>mertikus</a:t>
            </a:r>
            <a:r>
              <a:rPr lang="hu-HU" dirty="0"/>
              <a:t> modell-nagyon hasonló a metrikushoz, de kiváló </a:t>
            </a:r>
            <a:r>
              <a:rPr lang="hu-HU" dirty="0" err="1"/>
              <a:t>strssz</a:t>
            </a:r>
            <a:r>
              <a:rPr lang="hu-HU" dirty="0"/>
              <a:t> értékek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CE4077-E8E9-42D4-8827-10C43E8BD62A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17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6EE15-7DFC-5C74-7FE3-6F4983813F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0B3B61-35A4-0BA7-B3B8-D2BFDB52B5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FA7A1-CE7A-002C-BBA4-FBB7638C5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0C07E-2060-4A1E-8CB8-1B785B6BEF4A}" type="datetimeFigureOut">
              <a:rPr lang="hu-HU" smtClean="0"/>
              <a:t>2024. 12. 01.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E8C667-3EC9-69E2-F63D-9FFEBF767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F81F3D-D234-CF7F-D716-08560C918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9B62-04AB-4999-A779-48D06A954D3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88827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5965F-CAD6-25F0-151E-373819AFF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D182C5-C2E7-6AD9-769E-CCB042405C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5683C8-3666-4788-CA47-27FB65678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0C07E-2060-4A1E-8CB8-1B785B6BEF4A}" type="datetimeFigureOut">
              <a:rPr lang="hu-HU" smtClean="0"/>
              <a:t>2024. 12. 01.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89923C-8A8D-0DDA-EA1A-92CEEBBED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7756A-0D12-52DF-4C38-0C4B3324F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9B62-04AB-4999-A779-48D06A954D3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12787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FA1E1E-FEB7-089F-3507-3EE95FF6EF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88CA20-048A-AC0D-C7B7-94078567F3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423B2D-D606-0043-C8DB-3F47680AF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0C07E-2060-4A1E-8CB8-1B785B6BEF4A}" type="datetimeFigureOut">
              <a:rPr lang="hu-HU" smtClean="0"/>
              <a:t>2024. 12. 01.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F3932-F889-0F84-1656-E5DCC7CDC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962FF-6650-64F5-2F6D-084FEE81E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9B62-04AB-4999-A779-48D06A954D3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9614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CA4CD-CF6E-225C-22B1-1E09E8AC8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93C81-A915-7C10-F1FD-CE38BFDAD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1B5A7-0EA3-0E04-77FE-F94826B31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0C07E-2060-4A1E-8CB8-1B785B6BEF4A}" type="datetimeFigureOut">
              <a:rPr lang="hu-HU" smtClean="0"/>
              <a:t>2024. 12. 01.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1E8C7-5A9F-8587-3060-0017F722A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EB243-9DB3-A209-43EC-2904F69B1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9B62-04AB-4999-A779-48D06A954D3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9849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A0479-BF3C-1150-278B-255E19648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A87938-9CAA-5E07-BE3A-055B80EF0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110EE-5D1E-0F0A-2BFB-D6CBA70B2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0C07E-2060-4A1E-8CB8-1B785B6BEF4A}" type="datetimeFigureOut">
              <a:rPr lang="hu-HU" smtClean="0"/>
              <a:t>2024. 12. 01.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9FCE2-87F2-5054-99FA-E062A2AAE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A90C9-D2FA-5D11-825D-95C97F2D8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9B62-04AB-4999-A779-48D06A954D3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3942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4A64A-9B30-5A34-AF4C-95D488CBD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962DF-3AA0-DD78-E1F9-E6B0F248F5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8C9F13-8090-ACBE-EC5A-A16ED58B46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75119B-BE1D-8E5A-D3CD-0EF8ABD2E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0C07E-2060-4A1E-8CB8-1B785B6BEF4A}" type="datetimeFigureOut">
              <a:rPr lang="hu-HU" smtClean="0"/>
              <a:t>2024. 12. 01.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DE264A-9E73-3A87-5D24-CDA1E7EE5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2062A-BCC4-80B6-17F3-EB8B36FCB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9B62-04AB-4999-A779-48D06A954D3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3830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8062-A59E-4432-07A9-DA85154A3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CA1A4C-53A8-A9AA-14C6-F0720D002D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9C5565-F295-B416-79FC-93E99F0A51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1B44F7-7F9C-1B18-F8B7-CF1833C802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55EF07-E5E6-CF43-83E6-F5E0C08C85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07D94C-B6B2-2697-180D-FBF1024EC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0C07E-2060-4A1E-8CB8-1B785B6BEF4A}" type="datetimeFigureOut">
              <a:rPr lang="hu-HU" smtClean="0"/>
              <a:t>2024. 12. 01.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687A3C-77F4-D12F-FD08-B05CB4D3C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D30EF8-184A-D656-0D62-AD12AD59E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9B62-04AB-4999-A779-48D06A954D3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85653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9B70B-3C8B-A141-7003-7B127274D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EDDD6D-00E5-24AD-C04F-1876FE9F9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0C07E-2060-4A1E-8CB8-1B785B6BEF4A}" type="datetimeFigureOut">
              <a:rPr lang="hu-HU" smtClean="0"/>
              <a:t>2024. 12. 01.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68D3B9-2F2A-CCC4-B513-07CD28F9E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400545-B3DA-E874-E40E-65701AB7A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9B62-04AB-4999-A779-48D06A954D3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6468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A92C58-DDA2-FFCE-3725-B33F6FFAD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0C07E-2060-4A1E-8CB8-1B785B6BEF4A}" type="datetimeFigureOut">
              <a:rPr lang="hu-HU" smtClean="0"/>
              <a:t>2024. 12. 01.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0E4BA3-04FC-6596-5B69-E1500953E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F2B95C-3663-3557-A566-E6F35AC0C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9B62-04AB-4999-A779-48D06A954D3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7645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ED541-C4FD-1C76-2D60-00194440E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ADBE9-D9F4-E0B4-26F8-7FC144547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CFEB4F-1C0F-11EE-1C93-DE2A467F22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57C729-5E80-0DD6-EB88-EC18C5356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0C07E-2060-4A1E-8CB8-1B785B6BEF4A}" type="datetimeFigureOut">
              <a:rPr lang="hu-HU" smtClean="0"/>
              <a:t>2024. 12. 01.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3A3DFA-788E-FCD7-40DD-732B1BE32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42D94B-8C3A-E5A2-775C-49C7C6470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9B62-04AB-4999-A779-48D06A954D3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39461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9FC45-FF0B-1034-27C2-1DA733C1B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F69A60-7B57-AFC0-C94F-7757485E1A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89083E-4F80-D483-C9B3-FCF7FD0134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00C9F9-BB0B-CA70-105F-22D5C17BD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0C07E-2060-4A1E-8CB8-1B785B6BEF4A}" type="datetimeFigureOut">
              <a:rPr lang="hu-HU" smtClean="0"/>
              <a:t>2024. 12. 01.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75C743-1F7B-51ED-CD89-CC6643F54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979AA-0476-D3A4-AF84-8167DE3F0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9B62-04AB-4999-A779-48D06A954D3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3732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3C6885-744B-1256-194D-8718023DB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C21093-A996-E915-B0C0-F1E1D935D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C85A75-06E5-751B-D320-849EBD7F45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90C07E-2060-4A1E-8CB8-1B785B6BEF4A}" type="datetimeFigureOut">
              <a:rPr lang="hu-HU" smtClean="0"/>
              <a:t>2024. 12. 01.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AA545-D772-3C0D-3030-9C71254EDC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638ED-1782-19E4-28C4-B0B01320AD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DB9B62-04AB-4999-A779-48D06A954D3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9691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microsoft.com/office/2007/relationships/hdphoto" Target="../media/hdphoto1.wdp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3F613-4C4E-FCD6-2DA2-63E301AFD4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TSM </a:t>
            </a:r>
            <a:r>
              <a:rPr lang="en-US" dirty="0" err="1"/>
              <a:t>Előadás</a:t>
            </a:r>
            <a:r>
              <a:rPr lang="en-US" dirty="0"/>
              <a:t>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179B6D-A9C5-1BA9-7781-7CA0886CCA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Balázs Frigyes, Gedeon Anna, Nagy Balázs</a:t>
            </a:r>
          </a:p>
        </p:txBody>
      </p:sp>
    </p:spTree>
    <p:extLst>
      <p:ext uri="{BB962C8B-B14F-4D97-AF65-F5344CB8AC3E}">
        <p14:creationId xmlns:p14="http://schemas.microsoft.com/office/powerpoint/2010/main" val="3092245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646220-93AB-6C3C-1760-63A412FB13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91FC5-F434-4F01-8E32-C4F5D61E7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2. Modell 20 márkával, nem metrikus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946DC-6CCB-001E-B679-34393132D5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D52A87-69D1-6C18-D8D7-9CA499109D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32" t="8007" b="6375"/>
          <a:stretch/>
        </p:blipFill>
        <p:spPr>
          <a:xfrm>
            <a:off x="186812" y="1373706"/>
            <a:ext cx="12005187" cy="5393193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553E3DAE-3B0D-D880-6B70-FF2349E70853}"/>
              </a:ext>
            </a:extLst>
          </p:cNvPr>
          <p:cNvSpPr/>
          <p:nvPr/>
        </p:nvSpPr>
        <p:spPr>
          <a:xfrm>
            <a:off x="1981200" y="1969360"/>
            <a:ext cx="2703872" cy="71775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err="1"/>
              <a:t>stress</a:t>
            </a:r>
            <a:r>
              <a:rPr lang="hu-HU"/>
              <a:t> : 0,044</a:t>
            </a:r>
          </a:p>
        </p:txBody>
      </p:sp>
    </p:spTree>
    <p:extLst>
      <p:ext uri="{BB962C8B-B14F-4D97-AF65-F5344CB8AC3E}">
        <p14:creationId xmlns:p14="http://schemas.microsoft.com/office/powerpoint/2010/main" val="2675505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BF32DA-1DD1-56BA-97A8-A54BDA5F6B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A189A-AD7E-2547-5C45-4CAB1340C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2. Modell 20 márkával, nem metrikus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AA404-2B37-D803-BD36-953A33C64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B880F6-6D13-EAF2-580A-E68B8A4162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32" t="8007" b="6375"/>
          <a:stretch/>
        </p:blipFill>
        <p:spPr>
          <a:xfrm>
            <a:off x="186812" y="1373706"/>
            <a:ext cx="12005187" cy="5393193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51DA1922-485E-6F5A-1E81-61D5D3847575}"/>
              </a:ext>
            </a:extLst>
          </p:cNvPr>
          <p:cNvSpPr/>
          <p:nvPr/>
        </p:nvSpPr>
        <p:spPr>
          <a:xfrm>
            <a:off x="1981200" y="1969360"/>
            <a:ext cx="2703872" cy="71775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err="1"/>
              <a:t>stress</a:t>
            </a:r>
            <a:r>
              <a:rPr lang="hu-HU"/>
              <a:t> : 0,044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444F4BA-6E44-892E-C6DC-BF5CB82060FE}"/>
              </a:ext>
            </a:extLst>
          </p:cNvPr>
          <p:cNvSpPr/>
          <p:nvPr/>
        </p:nvSpPr>
        <p:spPr>
          <a:xfrm>
            <a:off x="7177548" y="1445342"/>
            <a:ext cx="1209368" cy="524018"/>
          </a:xfrm>
          <a:prstGeom prst="ellipse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D459F64-4688-A655-7D57-F139BD65569B}"/>
              </a:ext>
            </a:extLst>
          </p:cNvPr>
          <p:cNvSpPr/>
          <p:nvPr/>
        </p:nvSpPr>
        <p:spPr>
          <a:xfrm>
            <a:off x="511277" y="2517058"/>
            <a:ext cx="1651820" cy="3480619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DFFAC96-99E7-A99D-385F-831F97B63613}"/>
              </a:ext>
            </a:extLst>
          </p:cNvPr>
          <p:cNvSpPr/>
          <p:nvPr/>
        </p:nvSpPr>
        <p:spPr>
          <a:xfrm>
            <a:off x="7521677" y="3814916"/>
            <a:ext cx="1366684" cy="1366684"/>
          </a:xfrm>
          <a:prstGeom prst="ellipse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A8D80EF-916C-E530-F847-7D6660C0E051}"/>
              </a:ext>
            </a:extLst>
          </p:cNvPr>
          <p:cNvCxnSpPr>
            <a:cxnSpLocks/>
          </p:cNvCxnSpPr>
          <p:nvPr/>
        </p:nvCxnSpPr>
        <p:spPr>
          <a:xfrm>
            <a:off x="8400436" y="4001294"/>
            <a:ext cx="1962764" cy="639532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392DB69-C304-A852-8C0D-9DCF959689AE}"/>
              </a:ext>
            </a:extLst>
          </p:cNvPr>
          <p:cNvCxnSpPr>
            <a:cxnSpLocks/>
          </p:cNvCxnSpPr>
          <p:nvPr/>
        </p:nvCxnSpPr>
        <p:spPr>
          <a:xfrm flipV="1">
            <a:off x="8613058" y="4729316"/>
            <a:ext cx="1750142" cy="52111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FA877EA-1761-724E-7AA8-AFACB007636B}"/>
              </a:ext>
            </a:extLst>
          </p:cNvPr>
          <p:cNvCxnSpPr>
            <a:cxnSpLocks/>
          </p:cNvCxnSpPr>
          <p:nvPr/>
        </p:nvCxnSpPr>
        <p:spPr>
          <a:xfrm flipH="1" flipV="1">
            <a:off x="8016824" y="5005740"/>
            <a:ext cx="221302" cy="236696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96AF5F1-5AB6-B87D-E034-E7B627955CB6}"/>
              </a:ext>
            </a:extLst>
          </p:cNvPr>
          <p:cNvCxnSpPr>
            <a:cxnSpLocks/>
          </p:cNvCxnSpPr>
          <p:nvPr/>
        </p:nvCxnSpPr>
        <p:spPr>
          <a:xfrm flipH="1">
            <a:off x="7941700" y="4139380"/>
            <a:ext cx="150248" cy="693067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Stellantis is to manufacture the new generation 1.6-litre PureTech petrol  engines in Szentgotthárd - Hungarian Investment Promotion Agency">
            <a:extLst>
              <a:ext uri="{FF2B5EF4-FFF2-40B4-BE49-F238E27FC236}">
                <a16:creationId xmlns:a16="http://schemas.microsoft.com/office/drawing/2014/main" id="{B5186232-5EF1-9911-3A00-907DBB4BE7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8056" b="52778" l="6875" r="93802">
                        <a14:foregroundMark x1="11823" y1="36852" x2="11823" y2="36852"/>
                        <a14:foregroundMark x1="8073" y1="34074" x2="7083" y2="34352"/>
                        <a14:foregroundMark x1="19427" y1="34074" x2="19427" y2="32130"/>
                        <a14:foregroundMark x1="26354" y1="33611" x2="26354" y2="37315"/>
                        <a14:foregroundMark x1="36198" y1="33889" x2="36042" y2="36852"/>
                        <a14:foregroundMark x1="45365" y1="34074" x2="44948" y2="36296"/>
                        <a14:foregroundMark x1="54219" y1="35556" x2="55469" y2="33148"/>
                        <a14:foregroundMark x1="58125" y1="32870" x2="58802" y2="35833"/>
                        <a14:foregroundMark x1="76979" y1="35556" x2="76667" y2="32593"/>
                        <a14:foregroundMark x1="84323" y1="36296" x2="84167" y2="33148"/>
                        <a14:foregroundMark x1="93333" y1="38519" x2="94010" y2="36852"/>
                        <a14:foregroundMark x1="62135" y1="39815" x2="62135" y2="39815"/>
                        <a14:foregroundMark x1="60885" y1="43241" x2="60885" y2="43241"/>
                        <a14:foregroundMark x1="58646" y1="45185" x2="58646" y2="45185"/>
                        <a14:foregroundMark x1="56875" y1="45648" x2="56875" y2="45648"/>
                        <a14:foregroundMark x1="54479" y1="45463" x2="54479" y2="45463"/>
                        <a14:foregroundMark x1="52708" y1="43981" x2="52708" y2="43981"/>
                        <a14:foregroundMark x1="47865" y1="21759" x2="49792" y2="21574"/>
                        <a14:foregroundMark x1="52135" y1="25000" x2="52135" y2="25000"/>
                        <a14:foregroundMark x1="51198" y1="25926" x2="50885" y2="26667"/>
                        <a14:foregroundMark x1="50469" y1="29630" x2="50469" y2="29630"/>
                        <a14:foregroundMark x1="51302" y1="34074" x2="51615" y2="34815"/>
                        <a14:foregroundMark x1="51719" y1="35093" x2="51719" y2="35093"/>
                        <a14:foregroundMark x1="49219" y1="27222" x2="49219" y2="27222"/>
                        <a14:foregroundMark x1="49219" y1="25741" x2="50365" y2="25463"/>
                        <a14:foregroundMark x1="54635" y1="25463" x2="54635" y2="25463"/>
                        <a14:foregroundMark x1="50365" y1="29630" x2="50365" y2="29630"/>
                        <a14:foregroundMark x1="50208" y1="29907" x2="52969" y2="27222"/>
                        <a14:foregroundMark x1="52969" y1="27222" x2="52969" y2="27222"/>
                        <a14:foregroundMark x1="52552" y1="28704" x2="52552" y2="28704"/>
                        <a14:foregroundMark x1="51875" y1="29630" x2="50208" y2="31852"/>
                        <a14:foregroundMark x1="50208" y1="31852" x2="50208" y2="31852"/>
                        <a14:foregroundMark x1="50052" y1="29444" x2="50052" y2="29444"/>
                        <a14:foregroundMark x1="47552" y1="30926" x2="47552" y2="31667"/>
                        <a14:foregroundMark x1="47552" y1="31667" x2="47552" y2="29907"/>
                        <a14:foregroundMark x1="47708" y1="27685" x2="49115" y2="27407"/>
                        <a14:foregroundMark x1="57396" y1="22778" x2="56563" y2="24259"/>
                        <a14:foregroundMark x1="51458" y1="31389" x2="49219" y2="38796"/>
                        <a14:foregroundMark x1="49219" y1="38796" x2="49219" y2="38796"/>
                        <a14:foregroundMark x1="49219" y1="34074" x2="48125" y2="36574"/>
                        <a14:foregroundMark x1="46719" y1="36296" x2="47865" y2="36296"/>
                        <a14:foregroundMark x1="51458" y1="34352" x2="51458" y2="34352"/>
                        <a14:foregroundMark x1="49115" y1="34352" x2="48385" y2="33889"/>
                        <a14:foregroundMark x1="47135" y1="31852" x2="49792" y2="37593"/>
                        <a14:foregroundMark x1="51042" y1="38333" x2="52969" y2="41759"/>
                        <a14:foregroundMark x1="53125" y1="41759" x2="52708" y2="42963"/>
                        <a14:foregroundMark x1="51458" y1="43241" x2="51458" y2="43241"/>
                        <a14:foregroundMark x1="50625" y1="42222" x2="50208" y2="42685"/>
                        <a14:foregroundMark x1="50469" y1="43241" x2="52708" y2="48148"/>
                        <a14:foregroundMark x1="53385" y1="48148" x2="58646" y2="47870"/>
                        <a14:foregroundMark x1="58802" y1="47130" x2="56458" y2="41481"/>
                        <a14:foregroundMark x1="52865" y1="38333" x2="52135" y2="42222"/>
                        <a14:foregroundMark x1="52708" y1="46944" x2="58646" y2="52870"/>
                        <a14:foregroundMark x1="59219" y1="50093" x2="58958" y2="48889"/>
                        <a14:foregroundMark x1="57135" y1="46667" x2="54479" y2="48148"/>
                        <a14:foregroundMark x1="53385" y1="47870" x2="64896" y2="48148"/>
                        <a14:foregroundMark x1="65313" y1="47407" x2="61875" y2="45463"/>
                        <a14:foregroundMark x1="58802" y1="43426" x2="58802" y2="43426"/>
                        <a14:foregroundMark x1="58802" y1="43981" x2="59219" y2="47870"/>
                        <a14:foregroundMark x1="60313" y1="46389" x2="62396" y2="44907"/>
                        <a14:foregroundMark x1="62708" y1="43241" x2="62708" y2="37778"/>
                        <a14:foregroundMark x1="62292" y1="36111" x2="61458" y2="33148"/>
                        <a14:foregroundMark x1="60625" y1="29630" x2="60625" y2="29630"/>
                        <a14:foregroundMark x1="59375" y1="28704" x2="54792" y2="25000"/>
                        <a14:foregroundMark x1="53542" y1="23981" x2="52448" y2="24259"/>
                        <a14:foregroundMark x1="51198" y1="25926" x2="52135" y2="26204"/>
                        <a14:foregroundMark x1="53698" y1="25185" x2="57396" y2="23981"/>
                        <a14:foregroundMark x1="57813" y1="23519" x2="57813" y2="23519"/>
                        <a14:foregroundMark x1="52292" y1="21296" x2="52292" y2="21296"/>
                        <a14:foregroundMark x1="53698" y1="19815" x2="56042" y2="20093"/>
                        <a14:foregroundMark x1="56458" y1="20093" x2="56458" y2="20093"/>
                        <a14:foregroundMark x1="51875" y1="22037" x2="50208" y2="22315"/>
                        <a14:foregroundMark x1="50052" y1="22315" x2="50052" y2="22315"/>
                        <a14:foregroundMark x1="53958" y1="19537" x2="54792" y2="19074"/>
                        <a14:foregroundMark x1="55729" y1="19074" x2="56146" y2="19074"/>
                        <a14:foregroundMark x1="58385" y1="19074" x2="59375" y2="19352"/>
                        <a14:foregroundMark x1="59635" y1="19537" x2="59896" y2="21019"/>
                        <a14:foregroundMark x1="59896" y1="21574" x2="59896" y2="23981"/>
                        <a14:foregroundMark x1="59896" y1="23981" x2="60313" y2="25185"/>
                        <a14:foregroundMark x1="60625" y1="25741" x2="61458" y2="26667"/>
                        <a14:foregroundMark x1="63125" y1="27685" x2="63125" y2="27685"/>
                        <a14:foregroundMark x1="63125" y1="28148" x2="65990" y2="28704"/>
                        <a14:foregroundMark x1="66146" y1="28704" x2="66146" y2="28704"/>
                        <a14:foregroundMark x1="65313" y1="28704" x2="63802" y2="29167"/>
                        <a14:foregroundMark x1="62552" y1="26204" x2="59792" y2="22963"/>
                        <a14:foregroundMark x1="58646" y1="21019" x2="58646" y2="21019"/>
                        <a14:foregroundMark x1="60885" y1="21296" x2="62396" y2="22963"/>
                        <a14:foregroundMark x1="63125" y1="23981" x2="65052" y2="26481"/>
                        <a14:foregroundMark x1="65052" y1="26481" x2="65052" y2="26481"/>
                        <a14:foregroundMark x1="62552" y1="21296" x2="61302" y2="20093"/>
                        <a14:foregroundMark x1="60313" y1="19352" x2="60313" y2="19352"/>
                        <a14:foregroundMark x1="61042" y1="20278" x2="62813" y2="22315"/>
                        <a14:foregroundMark x1="65729" y1="22778" x2="65729" y2="22778"/>
                        <a14:foregroundMark x1="65885" y1="23241" x2="64323" y2="24259"/>
                        <a14:foregroundMark x1="64063" y1="24259" x2="64063" y2="24259"/>
                        <a14:foregroundMark x1="63958" y1="25000" x2="63958" y2="25000"/>
                        <a14:foregroundMark x1="65313" y1="25000" x2="64323" y2="22315"/>
                        <a14:foregroundMark x1="63646" y1="21296" x2="61458" y2="19815"/>
                        <a14:foregroundMark x1="60625" y1="19074" x2="60625" y2="19074"/>
                        <a14:foregroundMark x1="60625" y1="19074" x2="60625" y2="19074"/>
                        <a14:foregroundMark x1="57708" y1="19074" x2="57292" y2="19074"/>
                        <a14:foregroundMark x1="56719" y1="18796" x2="56719" y2="18796"/>
                        <a14:foregroundMark x1="56563" y1="18796" x2="56563" y2="18796"/>
                        <a14:foregroundMark x1="56563" y1="18796" x2="56563" y2="18796"/>
                        <a14:foregroundMark x1="55313" y1="18056" x2="55313" y2="18056"/>
                        <a14:foregroundMark x1="54375" y1="18333" x2="54375" y2="18333"/>
                        <a14:foregroundMark x1="54219" y1="18333" x2="52969" y2="18611"/>
                        <a14:foregroundMark x1="52708" y1="18796" x2="52708" y2="18796"/>
                        <a14:foregroundMark x1="51615" y1="20093" x2="51615" y2="20093"/>
                        <a14:foregroundMark x1="49219" y1="21019" x2="49219" y2="21019"/>
                        <a14:foregroundMark x1="49219" y1="21296" x2="49219" y2="21296"/>
                        <a14:foregroundMark x1="49635" y1="44167" x2="49219" y2="43981"/>
                        <a14:foregroundMark x1="47292" y1="42222" x2="46458" y2="41019"/>
                        <a14:foregroundMark x1="45365" y1="39537" x2="45365" y2="39537"/>
                        <a14:foregroundMark x1="45365" y1="39537" x2="46302" y2="42222"/>
                        <a14:foregroundMark x1="47031" y1="42500" x2="47865" y2="43981"/>
                        <a14:foregroundMark x1="48281" y1="43981" x2="49219" y2="45463"/>
                        <a14:foregroundMark x1="49948" y1="45926" x2="51458" y2="47407"/>
                        <a14:foregroundMark x1="51458" y1="47685" x2="51458" y2="47685"/>
                        <a14:foregroundMark x1="50052" y1="46944" x2="50052" y2="46944"/>
                        <a14:foregroundMark x1="48698" y1="45926" x2="48698" y2="45926"/>
                        <a14:foregroundMark x1="46719" y1="44907" x2="47292" y2="45185"/>
                        <a14:foregroundMark x1="47708" y1="46204" x2="48958" y2="47685"/>
                        <a14:foregroundMark x1="51042" y1="49630" x2="51615" y2="50093"/>
                        <a14:foregroundMark x1="51615" y1="50093" x2="51615" y2="50093"/>
                        <a14:foregroundMark x1="52292" y1="50093" x2="54375" y2="49630"/>
                        <a14:foregroundMark x1="56146" y1="49352" x2="56146" y2="49352"/>
                        <a14:foregroundMark x1="56042" y1="51389" x2="56042" y2="51389"/>
                        <a14:foregroundMark x1="63542" y1="51389" x2="63542" y2="51389"/>
                        <a14:foregroundMark x1="62292" y1="51389" x2="62292" y2="51389"/>
                        <a14:foregroundMark x1="62396" y1="49907" x2="62396" y2="49907"/>
                        <a14:foregroundMark x1="63125" y1="48148" x2="63229" y2="47407"/>
                        <a14:foregroundMark x1="66302" y1="45648" x2="66302" y2="45648"/>
                        <a14:foregroundMark x1="66406" y1="44444" x2="66406" y2="44444"/>
                        <a14:foregroundMark x1="66406" y1="42500" x2="66406" y2="41759"/>
                        <a14:foregroundMark x1="65990" y1="39537" x2="65990" y2="38519"/>
                        <a14:foregroundMark x1="66146" y1="35556" x2="66146" y2="35556"/>
                        <a14:foregroundMark x1="66146" y1="35370" x2="66719" y2="37778"/>
                        <a14:foregroundMark x1="66979" y1="38333" x2="67656" y2="40463"/>
                        <a14:foregroundMark x1="67552" y1="43704" x2="67552" y2="437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94" t="15614" r="3388" b="46746"/>
          <a:stretch/>
        </p:blipFill>
        <p:spPr bwMode="auto">
          <a:xfrm>
            <a:off x="8923247" y="4519023"/>
            <a:ext cx="1366684" cy="31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lag of France | History &amp; Meaning | Britannica">
            <a:extLst>
              <a:ext uri="{FF2B5EF4-FFF2-40B4-BE49-F238E27FC236}">
                <a16:creationId xmlns:a16="http://schemas.microsoft.com/office/drawing/2014/main" id="{F07E0BB9-F35E-49DB-FC9A-4F0E06F1B8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079" y="4437770"/>
            <a:ext cx="712511" cy="47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343,900+ Luxury Icons Stock Illustrations, Royalty-Free ...">
            <a:extLst>
              <a:ext uri="{FF2B5EF4-FFF2-40B4-BE49-F238E27FC236}">
                <a16:creationId xmlns:a16="http://schemas.microsoft.com/office/drawing/2014/main" id="{C230CA05-6418-F107-D7B5-E776D2528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716" y="4000048"/>
            <a:ext cx="832072" cy="83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B6494A4D-2CFC-7A0D-EE2C-ACBA45FF7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836" y="1568486"/>
            <a:ext cx="772822" cy="5142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44998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4B8D3-6DB1-D19F-DEA0-5034CB44C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Egyéb modellek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4CDE98-6C15-70AA-2211-D965EC08B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714" y="1901825"/>
            <a:ext cx="11636830" cy="4351338"/>
          </a:xfrm>
        </p:spPr>
        <p:txBody>
          <a:bodyPr/>
          <a:lstStyle/>
          <a:p>
            <a:r>
              <a:rPr lang="hu-HU"/>
              <a:t>Egy dimenzióban nem használható</a:t>
            </a:r>
          </a:p>
          <a:p>
            <a:r>
              <a:rPr lang="hu-HU"/>
              <a:t>Két változó esetén nagyon pontos térképet ad vissza: </a:t>
            </a:r>
            <a:r>
              <a:rPr lang="hu-HU" altLang="hu-HU"/>
              <a:t>7.921811e-16 </a:t>
            </a:r>
            <a:r>
              <a:rPr lang="hu-HU" altLang="hu-HU" err="1"/>
              <a:t>stress</a:t>
            </a:r>
            <a:endParaRPr lang="hu-HU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7DFCF7-1C0D-C3F6-AF15-B6584E8BB85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75" r="1875" b="9408"/>
          <a:stretch/>
        </p:blipFill>
        <p:spPr>
          <a:xfrm>
            <a:off x="117373" y="2866145"/>
            <a:ext cx="12074627" cy="354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956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ECD15-F554-4D7F-C33F-28D5112FB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SVM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C4C7C-E144-43BC-3288-4ACD37D7B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Használt adatbázis: </a:t>
            </a:r>
            <a:r>
              <a:rPr lang="hu-HU" err="1"/>
              <a:t>Kaggle-Loan</a:t>
            </a:r>
            <a:r>
              <a:rPr lang="hu-HU"/>
              <a:t> </a:t>
            </a:r>
            <a:r>
              <a:rPr lang="hu-HU" err="1"/>
              <a:t>Approval</a:t>
            </a:r>
            <a:r>
              <a:rPr lang="hu-HU"/>
              <a:t> </a:t>
            </a:r>
            <a:r>
              <a:rPr lang="hu-HU" err="1"/>
              <a:t>Classification</a:t>
            </a:r>
            <a:r>
              <a:rPr lang="hu-HU"/>
              <a:t> </a:t>
            </a:r>
            <a:r>
              <a:rPr lang="hu-HU" err="1"/>
              <a:t>Dataset</a:t>
            </a:r>
            <a:endParaRPr lang="hu-HU"/>
          </a:p>
          <a:p>
            <a:pPr lvl="1"/>
            <a:r>
              <a:rPr lang="hu-HU"/>
              <a:t>Valódi adatokon alapul, de szintetikus</a:t>
            </a:r>
          </a:p>
          <a:p>
            <a:pPr lvl="1"/>
            <a:r>
              <a:rPr lang="hu-HU"/>
              <a:t>Eredeti adatok kiegészítése plusz változókkal</a:t>
            </a:r>
          </a:p>
          <a:p>
            <a:pPr lvl="1"/>
            <a:r>
              <a:rPr lang="hu-HU"/>
              <a:t>Új adatpontok generálása SMOTNEC technikával</a:t>
            </a:r>
          </a:p>
          <a:p>
            <a:pPr lvl="1"/>
            <a:r>
              <a:rPr lang="hu-HU"/>
              <a:t>Adatból véletlen minta vétel (3000 megfigyelés)</a:t>
            </a:r>
          </a:p>
          <a:p>
            <a:r>
              <a:rPr lang="hu-HU"/>
              <a:t>Numerikus (használt) változók: kor, jövedelem, munkatapasztalat, hitel nagysága, kamat, jövedelemhez viszonyított hitelnagyság, hiteltörténet hossza, hitelminősítés</a:t>
            </a:r>
          </a:p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5514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CDBC2-8946-C555-39A8-DEB4F011A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/>
              <a:t>Változók átlagos értékei 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61589018-E334-45F8-B2AF-F28B48D4A5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9367938"/>
              </p:ext>
            </p:extLst>
          </p:nvPr>
        </p:nvGraphicFramePr>
        <p:xfrm>
          <a:off x="838200" y="1825625"/>
          <a:ext cx="10515597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1997099983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78205652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5480052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/>
                        <a:t>hiteligény eredménye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Sikeres (682)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Sikertelen (2318)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02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/>
                        <a:t>kor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27,6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28,1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4700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/>
                        <a:t>jövedelem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62047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84638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6535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/>
                        <a:t>munkatapasztalat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5,2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5,7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925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/>
                        <a:t>hitel nagysága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11091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9381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1395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/>
                        <a:t>kamat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520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/>
                        <a:t>jövedelemhez viszonyított hitelnagyság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0,203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0,124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605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/>
                        <a:t>hiteltörténet hossza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5,8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6,1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453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/>
                        <a:t>hitelminősítés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631,5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/>
                        <a:t>632,2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105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477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FFF02-5123-2F9C-18E4-1365EB700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1. Modell két változóval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840EAF-06D8-A6D1-6C93-7DD5CF09ED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837" y="1825625"/>
            <a:ext cx="10971963" cy="4351338"/>
          </a:xfrm>
        </p:spPr>
        <p:txBody>
          <a:bodyPr/>
          <a:lstStyle/>
          <a:p>
            <a:r>
              <a:rPr lang="hu-HU"/>
              <a:t>Magyarázóváltozók </a:t>
            </a:r>
          </a:p>
          <a:p>
            <a:pPr marL="0" indent="0">
              <a:buNone/>
            </a:pPr>
            <a:r>
              <a:rPr lang="hu-HU"/>
              <a:t>a kamat, és a hitel</a:t>
            </a:r>
          </a:p>
          <a:p>
            <a:pPr marL="0" indent="0">
              <a:buNone/>
            </a:pPr>
            <a:r>
              <a:rPr lang="hu-HU"/>
              <a:t>nagysága a</a:t>
            </a:r>
          </a:p>
          <a:p>
            <a:pPr marL="0" indent="0">
              <a:buNone/>
            </a:pPr>
            <a:r>
              <a:rPr lang="hu-HU"/>
              <a:t>jövedelem arányában</a:t>
            </a:r>
          </a:p>
          <a:p>
            <a:r>
              <a:rPr lang="hu-HU"/>
              <a:t>radiális kernel függvény</a:t>
            </a:r>
          </a:p>
          <a:p>
            <a:r>
              <a:rPr lang="hu-HU"/>
              <a:t>83,8% pontosság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0F9E83-2243-F711-5260-8954B9539B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3778" y="1277303"/>
            <a:ext cx="7678222" cy="521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040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35CEF-0F5D-5E23-D08D-42F5D58A2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2. Modell összes változóval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44503-19DB-F0FC-3883-D64880B531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Radiális kernel</a:t>
            </a:r>
          </a:p>
          <a:p>
            <a:r>
              <a:rPr lang="hu-HU"/>
              <a:t>84,5% pontosság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43A00C-5A19-3B17-A082-F170BC7CD2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7409" y="1690688"/>
            <a:ext cx="7241295" cy="5068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27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611DB-97B5-5F0B-1CBD-A539AA7EF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err="1"/>
              <a:t>Hiperparaméter</a:t>
            </a:r>
            <a:r>
              <a:rPr lang="hu-HU"/>
              <a:t> hangolás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43E22-AD7E-6EE4-C108-A6E8E3517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42789D-B377-92BE-E3B9-3470A38D0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571" y="1956173"/>
            <a:ext cx="5460029" cy="37974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AEF97BD-A9D9-07D7-E63D-78A1CDC76AA9}"/>
              </a:ext>
            </a:extLst>
          </p:cNvPr>
          <p:cNvSpPr/>
          <p:nvPr/>
        </p:nvSpPr>
        <p:spPr>
          <a:xfrm>
            <a:off x="1436915" y="4245453"/>
            <a:ext cx="3894411" cy="2247422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135921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AEFA3A-C9FD-DEFF-99F1-F7EFC35C6F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2728A-74A9-117C-2E3C-2EF3369C7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err="1"/>
              <a:t>Hiperparaméter</a:t>
            </a:r>
            <a:r>
              <a:rPr lang="hu-HU"/>
              <a:t> hangolás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16887-4BA6-506B-335B-8082913A3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B8224C-E7FD-B6D7-6FB7-5FDB9B7DF99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682"/>
          <a:stretch/>
        </p:blipFill>
        <p:spPr>
          <a:xfrm>
            <a:off x="2223547" y="1936961"/>
            <a:ext cx="6731767" cy="486011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E2282D8-773C-BEE8-86B5-258D4BE777E4}"/>
              </a:ext>
            </a:extLst>
          </p:cNvPr>
          <p:cNvSpPr/>
          <p:nvPr/>
        </p:nvSpPr>
        <p:spPr>
          <a:xfrm>
            <a:off x="5060904" y="1364343"/>
            <a:ext cx="2820354" cy="3222172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849927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12902-75B3-77F2-B176-0116F8545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err="1"/>
              <a:t>Hiperparaméter</a:t>
            </a:r>
            <a:r>
              <a:rPr lang="hu-HU"/>
              <a:t> hangolás 3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EF0E784-FC73-3EDE-2995-20D474592D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2143" y="1825625"/>
            <a:ext cx="5867713" cy="4351338"/>
          </a:xfr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0B46429-EFA4-8BE0-E503-5779C340054D}"/>
              </a:ext>
            </a:extLst>
          </p:cNvPr>
          <p:cNvSpPr/>
          <p:nvPr/>
        </p:nvSpPr>
        <p:spPr>
          <a:xfrm>
            <a:off x="7024915" y="4223657"/>
            <a:ext cx="130628" cy="14514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8865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BD79037-2AD9-C608-A186-094069C22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766" y="221351"/>
            <a:ext cx="10515600" cy="1325563"/>
          </a:xfrm>
        </p:spPr>
        <p:txBody>
          <a:bodyPr/>
          <a:lstStyle/>
          <a:p>
            <a:r>
              <a:rPr lang="hu-HU"/>
              <a:t>Adatok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3291959-01CE-6A50-E745-D859EDA009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644" y="1627271"/>
            <a:ext cx="3948875" cy="4067249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pPr algn="just"/>
            <a:r>
              <a:rPr lang="hu-HU" sz="4400"/>
              <a:t>Autós adatbázis</a:t>
            </a:r>
            <a:endParaRPr lang="hu-HU" dirty="0"/>
          </a:p>
          <a:p>
            <a:pPr lvl="1" algn="just">
              <a:lnSpc>
                <a:spcPct val="170000"/>
              </a:lnSpc>
              <a:buFont typeface="Courier New" panose="020B0604020202020204" pitchFamily="34" charset="0"/>
              <a:buChar char="o"/>
            </a:pPr>
            <a:r>
              <a:rPr lang="hu-HU" sz="3300"/>
              <a:t>Forrás:</a:t>
            </a:r>
            <a:endParaRPr lang="hu-HU" sz="3300" dirty="0"/>
          </a:p>
          <a:p>
            <a:pPr lvl="1" algn="just">
              <a:lnSpc>
                <a:spcPct val="170000"/>
              </a:lnSpc>
              <a:buFont typeface="Courier New" panose="020B0604020202020204" pitchFamily="34" charset="0"/>
              <a:buChar char="o"/>
            </a:pPr>
            <a:r>
              <a:rPr lang="hu-HU" sz="3300"/>
              <a:t>Letöltés ideje: 2023.04.03.</a:t>
            </a:r>
            <a:endParaRPr lang="hu-HU" sz="3300" dirty="0"/>
          </a:p>
          <a:p>
            <a:pPr lvl="1" algn="just">
              <a:lnSpc>
                <a:spcPct val="170000"/>
              </a:lnSpc>
              <a:buFont typeface="Courier New" panose="020B0604020202020204" pitchFamily="34" charset="0"/>
              <a:buChar char="o"/>
            </a:pPr>
            <a:r>
              <a:rPr lang="hu-HU" sz="3300"/>
              <a:t>Sok változó (22), ebből  13-at használtunk fel</a:t>
            </a:r>
            <a:endParaRPr lang="hu-HU" sz="3300" dirty="0"/>
          </a:p>
          <a:p>
            <a:pPr lvl="1" algn="just">
              <a:lnSpc>
                <a:spcPct val="170000"/>
              </a:lnSpc>
              <a:buFont typeface="Courier New" panose="020B0604020202020204" pitchFamily="34" charset="0"/>
              <a:buChar char="o"/>
            </a:pPr>
            <a:r>
              <a:rPr lang="hu-HU" sz="3300"/>
              <a:t>Eredetileg majdnem </a:t>
            </a:r>
            <a:r>
              <a:rPr lang="hu-HU" sz="3300" dirty="0"/>
              <a:t>90.000</a:t>
            </a:r>
            <a:r>
              <a:rPr lang="hu-HU" sz="3300"/>
              <a:t> adat, a végleges adatbázis 50 ezer megfigyelést tartalmazott</a:t>
            </a:r>
            <a:endParaRPr lang="hu-HU" dirty="0"/>
          </a:p>
        </p:txBody>
      </p:sp>
      <p:grpSp>
        <p:nvGrpSpPr>
          <p:cNvPr id="9" name="Csoportba foglalás 8">
            <a:extLst>
              <a:ext uri="{FF2B5EF4-FFF2-40B4-BE49-F238E27FC236}">
                <a16:creationId xmlns:a16="http://schemas.microsoft.com/office/drawing/2014/main" id="{CF600C08-FDF7-A55D-49AC-DD1CDA09C102}"/>
              </a:ext>
            </a:extLst>
          </p:cNvPr>
          <p:cNvGrpSpPr/>
          <p:nvPr/>
        </p:nvGrpSpPr>
        <p:grpSpPr>
          <a:xfrm>
            <a:off x="8301594" y="489204"/>
            <a:ext cx="2866846" cy="1185729"/>
            <a:chOff x="8301594" y="489204"/>
            <a:chExt cx="2866846" cy="1185729"/>
          </a:xfrm>
        </p:grpSpPr>
        <p:pic>
          <p:nvPicPr>
            <p:cNvPr id="4" name="Kép 3" descr="Car">
              <a:extLst>
                <a:ext uri="{FF2B5EF4-FFF2-40B4-BE49-F238E27FC236}">
                  <a16:creationId xmlns:a16="http://schemas.microsoft.com/office/drawing/2014/main" id="{43008010-39BD-4EDB-94CA-E05E92626A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22806" y="489204"/>
              <a:ext cx="974785" cy="960407"/>
            </a:xfrm>
            <a:prstGeom prst="rect">
              <a:avLst/>
            </a:prstGeom>
          </p:spPr>
        </p:pic>
        <p:sp>
          <p:nvSpPr>
            <p:cNvPr id="18" name="Tartalom helye 2">
              <a:extLst>
                <a:ext uri="{FF2B5EF4-FFF2-40B4-BE49-F238E27FC236}">
                  <a16:creationId xmlns:a16="http://schemas.microsoft.com/office/drawing/2014/main" id="{ACE81C3B-358A-2EF2-7DD3-085F972E3AA7}"/>
                </a:ext>
              </a:extLst>
            </p:cNvPr>
            <p:cNvSpPr txBox="1">
              <a:spLocks/>
            </p:cNvSpPr>
            <p:nvPr/>
          </p:nvSpPr>
          <p:spPr>
            <a:xfrm>
              <a:off x="8301594" y="1212138"/>
              <a:ext cx="2866846" cy="46279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hu-HU"/>
                <a:t>Klímaberendezés</a:t>
              </a:r>
            </a:p>
          </p:txBody>
        </p:sp>
      </p:grpSp>
      <p:grpSp>
        <p:nvGrpSpPr>
          <p:cNvPr id="5" name="Csoportba foglalás 4">
            <a:extLst>
              <a:ext uri="{FF2B5EF4-FFF2-40B4-BE49-F238E27FC236}">
                <a16:creationId xmlns:a16="http://schemas.microsoft.com/office/drawing/2014/main" id="{A8DFFD16-A71A-B21B-E8A4-4A6C8C85364C}"/>
              </a:ext>
            </a:extLst>
          </p:cNvPr>
          <p:cNvGrpSpPr/>
          <p:nvPr/>
        </p:nvGrpSpPr>
        <p:grpSpPr>
          <a:xfrm>
            <a:off x="5985401" y="537926"/>
            <a:ext cx="2139458" cy="1353094"/>
            <a:chOff x="5985401" y="537926"/>
            <a:chExt cx="2139458" cy="1353094"/>
          </a:xfrm>
        </p:grpSpPr>
        <p:sp>
          <p:nvSpPr>
            <p:cNvPr id="16" name="Tartalom helye 2">
              <a:extLst>
                <a:ext uri="{FF2B5EF4-FFF2-40B4-BE49-F238E27FC236}">
                  <a16:creationId xmlns:a16="http://schemas.microsoft.com/office/drawing/2014/main" id="{C8E518F9-D8BD-1997-296F-8CAAE5F4537E}"/>
                </a:ext>
              </a:extLst>
            </p:cNvPr>
            <p:cNvSpPr txBox="1">
              <a:spLocks/>
            </p:cNvSpPr>
            <p:nvPr/>
          </p:nvSpPr>
          <p:spPr>
            <a:xfrm>
              <a:off x="5985401" y="1219486"/>
              <a:ext cx="2139458" cy="671534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92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hu-HU" dirty="0"/>
                <a:t>Üzemanyag típusa</a:t>
              </a:r>
            </a:p>
          </p:txBody>
        </p:sp>
        <p:pic>
          <p:nvPicPr>
            <p:cNvPr id="19" name="Kép 18" descr="Gas station ">
              <a:extLst>
                <a:ext uri="{FF2B5EF4-FFF2-40B4-BE49-F238E27FC236}">
                  <a16:creationId xmlns:a16="http://schemas.microsoft.com/office/drawing/2014/main" id="{08E19AB4-21FE-C6D0-BE82-454829227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89571" y="537926"/>
              <a:ext cx="753534" cy="668868"/>
            </a:xfrm>
            <a:prstGeom prst="rect">
              <a:avLst/>
            </a:prstGeom>
          </p:spPr>
        </p:pic>
      </p:grpSp>
      <p:grpSp>
        <p:nvGrpSpPr>
          <p:cNvPr id="11" name="Csoportba foglalás 10">
            <a:extLst>
              <a:ext uri="{FF2B5EF4-FFF2-40B4-BE49-F238E27FC236}">
                <a16:creationId xmlns:a16="http://schemas.microsoft.com/office/drawing/2014/main" id="{B82ED275-12D1-D02E-94AC-A12DE953F361}"/>
              </a:ext>
            </a:extLst>
          </p:cNvPr>
          <p:cNvGrpSpPr/>
          <p:nvPr/>
        </p:nvGrpSpPr>
        <p:grpSpPr>
          <a:xfrm>
            <a:off x="8821095" y="1899515"/>
            <a:ext cx="2866846" cy="1255807"/>
            <a:chOff x="8764651" y="1857182"/>
            <a:chExt cx="2866846" cy="1255807"/>
          </a:xfrm>
        </p:grpSpPr>
        <p:sp>
          <p:nvSpPr>
            <p:cNvPr id="14" name="Tartalom helye 2">
              <a:extLst>
                <a:ext uri="{FF2B5EF4-FFF2-40B4-BE49-F238E27FC236}">
                  <a16:creationId xmlns:a16="http://schemas.microsoft.com/office/drawing/2014/main" id="{473BFEF6-0A32-B522-CDBF-717C8772C1E8}"/>
                </a:ext>
              </a:extLst>
            </p:cNvPr>
            <p:cNvSpPr txBox="1">
              <a:spLocks/>
            </p:cNvSpPr>
            <p:nvPr/>
          </p:nvSpPr>
          <p:spPr>
            <a:xfrm>
              <a:off x="8764651" y="2678416"/>
              <a:ext cx="2866846" cy="434573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92500"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hu-HU"/>
                <a:t>Teljesítmény</a:t>
              </a:r>
            </a:p>
          </p:txBody>
        </p:sp>
        <p:pic>
          <p:nvPicPr>
            <p:cNvPr id="20" name="Kép 19" descr="Performance ">
              <a:extLst>
                <a:ext uri="{FF2B5EF4-FFF2-40B4-BE49-F238E27FC236}">
                  <a16:creationId xmlns:a16="http://schemas.microsoft.com/office/drawing/2014/main" id="{CF0A1FDF-3467-9B5B-BECE-5170F5F7C5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25468" y="1857182"/>
              <a:ext cx="979046" cy="823025"/>
            </a:xfrm>
            <a:prstGeom prst="rect">
              <a:avLst/>
            </a:prstGeom>
          </p:spPr>
        </p:pic>
      </p:grpSp>
      <p:grpSp>
        <p:nvGrpSpPr>
          <p:cNvPr id="7" name="Csoportba foglalás 6">
            <a:extLst>
              <a:ext uri="{FF2B5EF4-FFF2-40B4-BE49-F238E27FC236}">
                <a16:creationId xmlns:a16="http://schemas.microsoft.com/office/drawing/2014/main" id="{B36799F8-39EE-38B0-3F3A-86F792FABAE4}"/>
              </a:ext>
            </a:extLst>
          </p:cNvPr>
          <p:cNvGrpSpPr/>
          <p:nvPr/>
        </p:nvGrpSpPr>
        <p:grpSpPr>
          <a:xfrm>
            <a:off x="4563426" y="544802"/>
            <a:ext cx="1286402" cy="1127949"/>
            <a:chOff x="4563426" y="544802"/>
            <a:chExt cx="1286402" cy="1127949"/>
          </a:xfrm>
        </p:grpSpPr>
        <p:sp>
          <p:nvSpPr>
            <p:cNvPr id="12" name="Tartalom helye 2">
              <a:extLst>
                <a:ext uri="{FF2B5EF4-FFF2-40B4-BE49-F238E27FC236}">
                  <a16:creationId xmlns:a16="http://schemas.microsoft.com/office/drawing/2014/main" id="{85A4E777-9614-144A-092A-317D779DA575}"/>
                </a:ext>
              </a:extLst>
            </p:cNvPr>
            <p:cNvSpPr txBox="1">
              <a:spLocks/>
            </p:cNvSpPr>
            <p:nvPr/>
          </p:nvSpPr>
          <p:spPr>
            <a:xfrm>
              <a:off x="4563426" y="1111178"/>
              <a:ext cx="1286402" cy="561573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hu-HU"/>
                <a:t>Tömeg</a:t>
              </a:r>
            </a:p>
          </p:txBody>
        </p:sp>
        <p:pic>
          <p:nvPicPr>
            <p:cNvPr id="21" name="Kép 20" descr="Weight">
              <a:extLst>
                <a:ext uri="{FF2B5EF4-FFF2-40B4-BE49-F238E27FC236}">
                  <a16:creationId xmlns:a16="http://schemas.microsoft.com/office/drawing/2014/main" id="{33DF6623-4227-BA71-DDBD-561DE24F9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82928" y="544802"/>
              <a:ext cx="725403" cy="596806"/>
            </a:xfrm>
            <a:prstGeom prst="rect">
              <a:avLst/>
            </a:prstGeom>
          </p:spPr>
        </p:pic>
      </p:grpSp>
      <p:grpSp>
        <p:nvGrpSpPr>
          <p:cNvPr id="15" name="Csoportba foglalás 14">
            <a:extLst>
              <a:ext uri="{FF2B5EF4-FFF2-40B4-BE49-F238E27FC236}">
                <a16:creationId xmlns:a16="http://schemas.microsoft.com/office/drawing/2014/main" id="{E6BC841B-B885-6310-C806-88AD3343154A}"/>
              </a:ext>
            </a:extLst>
          </p:cNvPr>
          <p:cNvGrpSpPr/>
          <p:nvPr/>
        </p:nvGrpSpPr>
        <p:grpSpPr>
          <a:xfrm>
            <a:off x="8439349" y="4802143"/>
            <a:ext cx="3036179" cy="1222581"/>
            <a:chOff x="8439349" y="4802143"/>
            <a:chExt cx="3036179" cy="1222581"/>
          </a:xfrm>
        </p:grpSpPr>
        <p:sp>
          <p:nvSpPr>
            <p:cNvPr id="10" name="Tartalom helye 2">
              <a:extLst>
                <a:ext uri="{FF2B5EF4-FFF2-40B4-BE49-F238E27FC236}">
                  <a16:creationId xmlns:a16="http://schemas.microsoft.com/office/drawing/2014/main" id="{ADAFCA1C-3E42-8C55-B31E-0423CD89643C}"/>
                </a:ext>
              </a:extLst>
            </p:cNvPr>
            <p:cNvSpPr txBox="1">
              <a:spLocks/>
            </p:cNvSpPr>
            <p:nvPr/>
          </p:nvSpPr>
          <p:spPr>
            <a:xfrm>
              <a:off x="8439349" y="5604262"/>
              <a:ext cx="3036179" cy="42046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92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hu-HU"/>
                <a:t>Hengerűrtartalom</a:t>
              </a:r>
            </a:p>
          </p:txBody>
        </p:sp>
        <p:pic>
          <p:nvPicPr>
            <p:cNvPr id="22" name="Kép 21" descr="Car engine ">
              <a:extLst>
                <a:ext uri="{FF2B5EF4-FFF2-40B4-BE49-F238E27FC236}">
                  <a16:creationId xmlns:a16="http://schemas.microsoft.com/office/drawing/2014/main" id="{35A5C315-0D6F-B258-053C-A2C7D727FDE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202682" y="4802143"/>
              <a:ext cx="936978" cy="795867"/>
            </a:xfrm>
            <a:prstGeom prst="rect">
              <a:avLst/>
            </a:prstGeom>
          </p:spPr>
        </p:pic>
      </p:grpSp>
      <p:grpSp>
        <p:nvGrpSpPr>
          <p:cNvPr id="17" name="Csoportba foglalás 16">
            <a:extLst>
              <a:ext uri="{FF2B5EF4-FFF2-40B4-BE49-F238E27FC236}">
                <a16:creationId xmlns:a16="http://schemas.microsoft.com/office/drawing/2014/main" id="{170D5116-92F8-AE85-BFF9-A40CD0856EBC}"/>
              </a:ext>
            </a:extLst>
          </p:cNvPr>
          <p:cNvGrpSpPr/>
          <p:nvPr/>
        </p:nvGrpSpPr>
        <p:grpSpPr>
          <a:xfrm>
            <a:off x="4794424" y="4699904"/>
            <a:ext cx="851779" cy="1421093"/>
            <a:chOff x="6741757" y="4544682"/>
            <a:chExt cx="851779" cy="1421093"/>
          </a:xfrm>
        </p:grpSpPr>
        <p:sp>
          <p:nvSpPr>
            <p:cNvPr id="8" name="Tartalom helye 2">
              <a:extLst>
                <a:ext uri="{FF2B5EF4-FFF2-40B4-BE49-F238E27FC236}">
                  <a16:creationId xmlns:a16="http://schemas.microsoft.com/office/drawing/2014/main" id="{A756D11D-3D07-5B39-F093-9575E881FF0E}"/>
                </a:ext>
              </a:extLst>
            </p:cNvPr>
            <p:cNvSpPr txBox="1">
              <a:spLocks/>
            </p:cNvSpPr>
            <p:nvPr/>
          </p:nvSpPr>
          <p:spPr>
            <a:xfrm>
              <a:off x="6813537" y="5358142"/>
              <a:ext cx="779999" cy="607633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hu-HU"/>
                <a:t>Kor</a:t>
              </a:r>
            </a:p>
          </p:txBody>
        </p:sp>
        <p:pic>
          <p:nvPicPr>
            <p:cNvPr id="23" name="Kép 22" descr="Hourglass">
              <a:extLst>
                <a:ext uri="{FF2B5EF4-FFF2-40B4-BE49-F238E27FC236}">
                  <a16:creationId xmlns:a16="http://schemas.microsoft.com/office/drawing/2014/main" id="{8AC2F0BE-63E5-C295-FEFA-C381C3E89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741757" y="4544682"/>
              <a:ext cx="848052" cy="805187"/>
            </a:xfrm>
            <a:prstGeom prst="rect">
              <a:avLst/>
            </a:prstGeom>
          </p:spPr>
        </p:pic>
      </p:grpSp>
      <p:grpSp>
        <p:nvGrpSpPr>
          <p:cNvPr id="13" name="Csoportba foglalás 12">
            <a:extLst>
              <a:ext uri="{FF2B5EF4-FFF2-40B4-BE49-F238E27FC236}">
                <a16:creationId xmlns:a16="http://schemas.microsoft.com/office/drawing/2014/main" id="{60422C77-54A5-18DC-953A-64BCAC14E5E8}"/>
              </a:ext>
            </a:extLst>
          </p:cNvPr>
          <p:cNvGrpSpPr/>
          <p:nvPr/>
        </p:nvGrpSpPr>
        <p:grpSpPr>
          <a:xfrm>
            <a:off x="8710975" y="3198058"/>
            <a:ext cx="2866846" cy="1377534"/>
            <a:chOff x="8710975" y="3198058"/>
            <a:chExt cx="2866846" cy="1377534"/>
          </a:xfrm>
        </p:grpSpPr>
        <p:sp>
          <p:nvSpPr>
            <p:cNvPr id="6" name="Tartalom helye 2">
              <a:extLst>
                <a:ext uri="{FF2B5EF4-FFF2-40B4-BE49-F238E27FC236}">
                  <a16:creationId xmlns:a16="http://schemas.microsoft.com/office/drawing/2014/main" id="{BD81A9D1-0200-9415-3821-5F8594DC358B}"/>
                </a:ext>
              </a:extLst>
            </p:cNvPr>
            <p:cNvSpPr txBox="1">
              <a:spLocks/>
            </p:cNvSpPr>
            <p:nvPr/>
          </p:nvSpPr>
          <p:spPr>
            <a:xfrm>
              <a:off x="8710975" y="4112797"/>
              <a:ext cx="2866846" cy="46279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hu-HU"/>
                <a:t>Km óra állása</a:t>
              </a:r>
            </a:p>
          </p:txBody>
        </p:sp>
        <p:pic>
          <p:nvPicPr>
            <p:cNvPr id="24" name="Kép 23" descr="A képen fekete, sötétség látható&#10;&#10;Automatikusan generált leírás">
              <a:extLst>
                <a:ext uri="{FF2B5EF4-FFF2-40B4-BE49-F238E27FC236}">
                  <a16:creationId xmlns:a16="http://schemas.microsoft.com/office/drawing/2014/main" id="{2949919C-A415-0468-3E18-58B0CFB6F10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182231" y="3198058"/>
              <a:ext cx="1052689" cy="1052690"/>
            </a:xfrm>
            <a:prstGeom prst="rect">
              <a:avLst/>
            </a:prstGeom>
          </p:spPr>
        </p:pic>
      </p:grpSp>
      <p:grpSp>
        <p:nvGrpSpPr>
          <p:cNvPr id="29" name="Csoportba foglalás 28">
            <a:extLst>
              <a:ext uri="{FF2B5EF4-FFF2-40B4-BE49-F238E27FC236}">
                <a16:creationId xmlns:a16="http://schemas.microsoft.com/office/drawing/2014/main" id="{BB1580A6-14C0-CB1A-9E1D-C351BDCD1ACB}"/>
              </a:ext>
            </a:extLst>
          </p:cNvPr>
          <p:cNvGrpSpPr/>
          <p:nvPr/>
        </p:nvGrpSpPr>
        <p:grpSpPr>
          <a:xfrm>
            <a:off x="5827782" y="4729605"/>
            <a:ext cx="2449903" cy="1630643"/>
            <a:chOff x="4205004" y="4800161"/>
            <a:chExt cx="2449903" cy="1630643"/>
          </a:xfrm>
        </p:grpSpPr>
        <p:pic>
          <p:nvPicPr>
            <p:cNvPr id="25" name="Kép 24" descr="Gearbox">
              <a:extLst>
                <a:ext uri="{FF2B5EF4-FFF2-40B4-BE49-F238E27FC236}">
                  <a16:creationId xmlns:a16="http://schemas.microsoft.com/office/drawing/2014/main" id="{BB37B407-F575-943F-6883-30F272AD00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015021" y="4800161"/>
              <a:ext cx="844831" cy="802497"/>
            </a:xfrm>
            <a:prstGeom prst="rect">
              <a:avLst/>
            </a:prstGeom>
          </p:spPr>
        </p:pic>
        <p:sp>
          <p:nvSpPr>
            <p:cNvPr id="26" name="Tartalom helye 2">
              <a:extLst>
                <a:ext uri="{FF2B5EF4-FFF2-40B4-BE49-F238E27FC236}">
                  <a16:creationId xmlns:a16="http://schemas.microsoft.com/office/drawing/2014/main" id="{E4B4B41C-1F92-4AF5-09D2-1D3BA2C74C47}"/>
                </a:ext>
              </a:extLst>
            </p:cNvPr>
            <p:cNvSpPr txBox="1">
              <a:spLocks/>
            </p:cNvSpPr>
            <p:nvPr/>
          </p:nvSpPr>
          <p:spPr>
            <a:xfrm>
              <a:off x="4205004" y="5637331"/>
              <a:ext cx="2449903" cy="793473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hu-HU"/>
                <a:t>Sebességváltó típusa</a:t>
              </a:r>
            </a:p>
          </p:txBody>
        </p:sp>
      </p:grpSp>
      <p:pic>
        <p:nvPicPr>
          <p:cNvPr id="27" name="Kép 26">
            <a:extLst>
              <a:ext uri="{FF2B5EF4-FFF2-40B4-BE49-F238E27FC236}">
                <a16:creationId xmlns:a16="http://schemas.microsoft.com/office/drawing/2014/main" id="{A9CE9D08-8613-D252-6048-4E4330CB8FB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75960" y="2045741"/>
            <a:ext cx="1678557" cy="361770"/>
          </a:xfrm>
          <a:prstGeom prst="rect">
            <a:avLst/>
          </a:prstGeom>
        </p:spPr>
      </p:pic>
      <p:pic>
        <p:nvPicPr>
          <p:cNvPr id="28" name="Kép 27" descr="Car ">
            <a:extLst>
              <a:ext uri="{FF2B5EF4-FFF2-40B4-BE49-F238E27FC236}">
                <a16:creationId xmlns:a16="http://schemas.microsoft.com/office/drawing/2014/main" id="{A4861829-A6EA-9821-0229-03B6729CBFB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36078" y="2141800"/>
            <a:ext cx="2150534" cy="210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9829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2362D-5604-F2C4-AEFF-E0482A800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3. modell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A1516-4A4B-D406-EF00-8290B9F2B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Manuális </a:t>
            </a:r>
          </a:p>
          <a:p>
            <a:pPr marL="0" indent="0">
              <a:buNone/>
            </a:pPr>
            <a:r>
              <a:rPr lang="hu-HU" err="1"/>
              <a:t>Hiperparaméter</a:t>
            </a:r>
            <a:endParaRPr lang="hu-HU"/>
          </a:p>
          <a:p>
            <a:pPr marL="0" indent="0">
              <a:buNone/>
            </a:pPr>
            <a:r>
              <a:rPr lang="hu-HU"/>
              <a:t>Hangolás</a:t>
            </a:r>
          </a:p>
          <a:p>
            <a:r>
              <a:rPr lang="hu-HU"/>
              <a:t>84,9% pontosság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070376-370D-C2A2-A301-610AD9215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6400" y="938266"/>
            <a:ext cx="7245790" cy="523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2029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DA667-00D4-E7AD-6727-7608A836D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Automatikus </a:t>
            </a:r>
            <a:r>
              <a:rPr lang="hu-HU" err="1"/>
              <a:t>hiperparaméterhangolás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C9946E-7C5F-D75A-C9EB-E9854D6320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85,9% pontosság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893FC8-7477-D664-D11A-8FE3564EB9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667" y="3149935"/>
            <a:ext cx="5053547" cy="351475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4990F60B-0B0B-9099-9269-0B1213F2A6E6}"/>
              </a:ext>
            </a:extLst>
          </p:cNvPr>
          <p:cNvSpPr/>
          <p:nvPr/>
        </p:nvSpPr>
        <p:spPr>
          <a:xfrm>
            <a:off x="3144973" y="4980765"/>
            <a:ext cx="130628" cy="14514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CEB57E-4348-42DD-78D3-393AD87A94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3215" y="1894883"/>
            <a:ext cx="6055932" cy="421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233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5F969-3C3A-FB6E-75EA-9038331C2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GLM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322A9-2B0B-14D5-949F-CE6813F14D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5310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Kaggle </a:t>
            </a:r>
            <a:r>
              <a:rPr lang="en-US" err="1"/>
              <a:t>adatbázis</a:t>
            </a:r>
            <a:r>
              <a:rPr lang="en-US"/>
              <a:t>, </a:t>
            </a:r>
            <a:r>
              <a:rPr lang="en-US" err="1"/>
              <a:t>autósok</a:t>
            </a:r>
            <a:r>
              <a:rPr lang="en-US"/>
              <a:t> </a:t>
            </a:r>
            <a:r>
              <a:rPr lang="en-US" err="1"/>
              <a:t>gyorshajtásairól</a:t>
            </a:r>
            <a:endParaRPr lang="en-US"/>
          </a:p>
          <a:p>
            <a:r>
              <a:rPr lang="en-US" err="1"/>
              <a:t>Nagyobbrészt</a:t>
            </a:r>
            <a:r>
              <a:rPr lang="en-US"/>
              <a:t> </a:t>
            </a:r>
            <a:r>
              <a:rPr lang="en-US" err="1"/>
              <a:t>kategorikus</a:t>
            </a:r>
            <a:r>
              <a:rPr lang="en-US"/>
              <a:t> </a:t>
            </a:r>
            <a:r>
              <a:rPr lang="en-US" err="1"/>
              <a:t>változók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err="1"/>
              <a:t>Korcsoport</a:t>
            </a:r>
            <a:r>
              <a:rPr lang="en-US"/>
              <a:t>, </a:t>
            </a:r>
            <a:r>
              <a:rPr lang="en-US" err="1"/>
              <a:t>nem</a:t>
            </a:r>
            <a:r>
              <a:rPr lang="en-US"/>
              <a:t>, </a:t>
            </a:r>
            <a:r>
              <a:rPr lang="en-US" err="1"/>
              <a:t>rassz</a:t>
            </a:r>
            <a:r>
              <a:rPr lang="en-US"/>
              <a:t>, </a:t>
            </a:r>
            <a:r>
              <a:rPr lang="en-US" err="1"/>
              <a:t>oktatottság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Credit score, </a:t>
            </a:r>
            <a:r>
              <a:rPr lang="en-US" err="1"/>
              <a:t>éves</a:t>
            </a:r>
            <a:r>
              <a:rPr lang="en-US"/>
              <a:t> </a:t>
            </a:r>
            <a:r>
              <a:rPr lang="en-US" err="1"/>
              <a:t>megtett</a:t>
            </a:r>
            <a:r>
              <a:rPr lang="en-US"/>
              <a:t> </a:t>
            </a:r>
            <a:r>
              <a:rPr lang="en-US" err="1"/>
              <a:t>kilométerek</a:t>
            </a:r>
            <a:r>
              <a:rPr lang="en-US"/>
              <a:t>, </a:t>
            </a:r>
            <a:r>
              <a:rPr lang="en-US" err="1"/>
              <a:t>gyorshajtások</a:t>
            </a:r>
            <a:r>
              <a:rPr lang="en-US"/>
              <a:t> </a:t>
            </a:r>
            <a:r>
              <a:rPr lang="en-US" err="1"/>
              <a:t>száma</a:t>
            </a:r>
            <a:endParaRPr lang="en-US"/>
          </a:p>
          <a:p>
            <a:r>
              <a:rPr lang="en-US"/>
              <a:t>~8000 </a:t>
            </a:r>
            <a:r>
              <a:rPr lang="en-US" err="1"/>
              <a:t>adatpont</a:t>
            </a:r>
            <a:endParaRPr lang="en-US"/>
          </a:p>
          <a:p>
            <a:endParaRPr lang="en-US"/>
          </a:p>
          <a:p>
            <a:endParaRPr lang="en-US"/>
          </a:p>
        </p:txBody>
      </p:sp>
      <p:pic>
        <p:nvPicPr>
          <p:cNvPr id="4" name="Picture 3" descr="A graph of a number of speeding violations&#10;&#10;Description automatically generated">
            <a:extLst>
              <a:ext uri="{FF2B5EF4-FFF2-40B4-BE49-F238E27FC236}">
                <a16:creationId xmlns:a16="http://schemas.microsoft.com/office/drawing/2014/main" id="{6D24BB33-C7ED-491D-C922-5B8243649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2186" y="1687286"/>
            <a:ext cx="5119915" cy="365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718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DA4D6-B220-97DE-6D49-B5C286051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Kipróbált</a:t>
            </a:r>
            <a:r>
              <a:rPr lang="en-US"/>
              <a:t> </a:t>
            </a:r>
            <a:r>
              <a:rPr lang="en-US" err="1"/>
              <a:t>modellek</a:t>
            </a:r>
            <a:r>
              <a:rPr lang="en-US"/>
              <a:t>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B1256-448C-E3D2-DA90-5083798E0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Poisson, Gamma </a:t>
            </a:r>
            <a:r>
              <a:rPr lang="en-US" err="1"/>
              <a:t>és</a:t>
            </a:r>
            <a:r>
              <a:rPr lang="en-US"/>
              <a:t> </a:t>
            </a:r>
            <a:r>
              <a:rPr lang="en-US" err="1"/>
              <a:t>negatív</a:t>
            </a:r>
            <a:r>
              <a:rPr lang="en-US"/>
              <a:t> </a:t>
            </a:r>
            <a:r>
              <a:rPr lang="en-US" err="1"/>
              <a:t>binomiális</a:t>
            </a:r>
            <a:endParaRPr lang="en-US"/>
          </a:p>
          <a:p>
            <a:r>
              <a:rPr lang="en-US" err="1"/>
              <a:t>Modellszelekció</a:t>
            </a:r>
            <a:r>
              <a:rPr lang="en-US"/>
              <a:t> AIC </a:t>
            </a:r>
            <a:r>
              <a:rPr lang="en-US" err="1"/>
              <a:t>alapján</a:t>
            </a:r>
            <a:endParaRPr lang="en-US"/>
          </a:p>
          <a:p>
            <a:r>
              <a:rPr lang="en-US" err="1"/>
              <a:t>Korcsoportok</a:t>
            </a:r>
            <a:r>
              <a:rPr lang="en-US"/>
              <a:t> </a:t>
            </a:r>
            <a:r>
              <a:rPr lang="en-US" err="1"/>
              <a:t>középpontjai</a:t>
            </a:r>
            <a:r>
              <a:rPr lang="en-US"/>
              <a:t> </a:t>
            </a:r>
            <a:r>
              <a:rPr lang="en-US" err="1"/>
              <a:t>alapján</a:t>
            </a:r>
            <a:r>
              <a:rPr lang="en-US"/>
              <a:t> </a:t>
            </a:r>
            <a:r>
              <a:rPr lang="en-US" err="1"/>
              <a:t>offsetelve</a:t>
            </a:r>
          </a:p>
          <a:p>
            <a:endParaRPr lang="en-US"/>
          </a:p>
          <a:p>
            <a:r>
              <a:rPr lang="en-US" err="1"/>
              <a:t>Ez</a:t>
            </a:r>
            <a:r>
              <a:rPr lang="en-US"/>
              <a:t> </a:t>
            </a:r>
            <a:r>
              <a:rPr lang="en-US" err="1"/>
              <a:t>alapján</a:t>
            </a:r>
            <a:r>
              <a:rPr lang="en-US"/>
              <a:t> Gamma a </a:t>
            </a:r>
            <a:r>
              <a:rPr lang="en-US" err="1"/>
              <a:t>legjobb</a:t>
            </a:r>
          </a:p>
          <a:p>
            <a:r>
              <a:rPr lang="en-US" err="1"/>
              <a:t>Viszont</a:t>
            </a:r>
            <a:r>
              <a:rPr lang="en-US"/>
              <a:t> </a:t>
            </a:r>
            <a:r>
              <a:rPr lang="en-US" err="1"/>
              <a:t>hibatagok</a:t>
            </a:r>
            <a:r>
              <a:rPr lang="en-US"/>
              <a:t> </a:t>
            </a:r>
            <a:r>
              <a:rPr lang="en-US" err="1"/>
              <a:t>eloszlását</a:t>
            </a:r>
            <a:r>
              <a:rPr lang="en-US"/>
              <a:t> </a:t>
            </a:r>
            <a:r>
              <a:rPr lang="en-US" err="1"/>
              <a:t>ellenőrizni</a:t>
            </a:r>
            <a:r>
              <a:rPr lang="en-US"/>
              <a:t> </a:t>
            </a:r>
            <a:r>
              <a:rPr lang="en-US" err="1"/>
              <a:t>kell</a:t>
            </a:r>
          </a:p>
          <a:p>
            <a:r>
              <a:rPr lang="en-US">
                <a:ea typeface="+mn-lt"/>
                <a:cs typeface="+mn-lt"/>
              </a:rPr>
              <a:t>Dunn </a:t>
            </a:r>
            <a:r>
              <a:rPr lang="en-US" err="1">
                <a:ea typeface="+mn-lt"/>
                <a:cs typeface="+mn-lt"/>
              </a:rPr>
              <a:t>és</a:t>
            </a:r>
            <a:r>
              <a:rPr lang="en-US">
                <a:ea typeface="+mn-lt"/>
                <a:cs typeface="+mn-lt"/>
              </a:rPr>
              <a:t> Gordon (2018) </a:t>
            </a:r>
            <a:r>
              <a:rPr lang="en-US" err="1">
                <a:ea typeface="+mn-lt"/>
                <a:cs typeface="+mn-lt"/>
              </a:rPr>
              <a:t>féle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kvantilis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maradéktagok</a:t>
            </a:r>
            <a:endParaRPr lang="en-US" err="1"/>
          </a:p>
        </p:txBody>
      </p:sp>
    </p:spTree>
    <p:extLst>
      <p:ext uri="{BB962C8B-B14F-4D97-AF65-F5344CB8AC3E}">
        <p14:creationId xmlns:p14="http://schemas.microsoft.com/office/powerpoint/2010/main" val="6343322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graph of a function&#10;&#10;Description automatically generated">
            <a:extLst>
              <a:ext uri="{FF2B5EF4-FFF2-40B4-BE49-F238E27FC236}">
                <a16:creationId xmlns:a16="http://schemas.microsoft.com/office/drawing/2014/main" id="{97FCECFD-D31C-45CD-3471-08936175E2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5492" y="836840"/>
            <a:ext cx="7661230" cy="546712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EA9F01-4B89-187C-343B-C49AC29C39CF}"/>
              </a:ext>
            </a:extLst>
          </p:cNvPr>
          <p:cNvSpPr txBox="1"/>
          <p:nvPr/>
        </p:nvSpPr>
        <p:spPr>
          <a:xfrm>
            <a:off x="8714344" y="4136571"/>
            <a:ext cx="279070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70C0"/>
                </a:solidFill>
              </a:rPr>
              <a:t>Kék    -  Gamma</a:t>
            </a:r>
          </a:p>
          <a:p>
            <a:r>
              <a:rPr lang="en-US">
                <a:solidFill>
                  <a:srgbClr val="FF0000"/>
                </a:solidFill>
              </a:rPr>
              <a:t>Piros - Poisson</a:t>
            </a:r>
          </a:p>
          <a:p>
            <a:r>
              <a:rPr lang="en-US">
                <a:solidFill>
                  <a:srgbClr val="00B050"/>
                </a:solidFill>
              </a:rPr>
              <a:t>Zöld  - </a:t>
            </a:r>
            <a:r>
              <a:rPr lang="en-US" err="1">
                <a:solidFill>
                  <a:srgbClr val="00B050"/>
                </a:solidFill>
              </a:rPr>
              <a:t>Negatív</a:t>
            </a:r>
            <a:r>
              <a:rPr lang="en-US">
                <a:solidFill>
                  <a:srgbClr val="00B050"/>
                </a:solidFill>
              </a:rPr>
              <a:t> </a:t>
            </a:r>
            <a:r>
              <a:rPr lang="en-US" err="1">
                <a:solidFill>
                  <a:srgbClr val="00B050"/>
                </a:solidFill>
              </a:rPr>
              <a:t>binomiális</a:t>
            </a:r>
            <a:endParaRPr lang="en-US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1967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EAD43-CB6A-B119-940E-FB15D01C0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Modell </a:t>
            </a:r>
            <a:r>
              <a:rPr lang="en-US" err="1"/>
              <a:t>értelmezése</a:t>
            </a:r>
            <a:r>
              <a:rPr lang="en-US"/>
              <a:t> (</a:t>
            </a:r>
            <a:r>
              <a:rPr lang="en-US" err="1"/>
              <a:t>negatív</a:t>
            </a:r>
            <a:r>
              <a:rPr lang="en-US"/>
              <a:t> binom)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1A046-445E-88C2-1A63-9BB5DDD55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89554"/>
            <a:ext cx="2714172" cy="80441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err="1"/>
              <a:t>Szignifikánsak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79692F8-4B27-6BCD-701F-04422315C910}"/>
              </a:ext>
            </a:extLst>
          </p:cNvPr>
          <p:cNvSpPr txBox="1">
            <a:spLocks/>
          </p:cNvSpPr>
          <p:nvPr/>
        </p:nvSpPr>
        <p:spPr>
          <a:xfrm>
            <a:off x="8193314" y="1687740"/>
            <a:ext cx="3712029" cy="8044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Nem </a:t>
            </a:r>
            <a:r>
              <a:rPr lang="en-US" err="1"/>
              <a:t>szignifikánsak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5B89C60-AE6E-691B-C83C-D1BE80F658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949288"/>
              </p:ext>
            </p:extLst>
          </p:nvPr>
        </p:nvGraphicFramePr>
        <p:xfrm>
          <a:off x="841466" y="2681805"/>
          <a:ext cx="5170087" cy="3139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2908">
                  <a:extLst>
                    <a:ext uri="{9D8B030D-6E8A-4147-A177-3AD203B41FA5}">
                      <a16:colId xmlns:a16="http://schemas.microsoft.com/office/drawing/2014/main" val="2226105034"/>
                    </a:ext>
                  </a:extLst>
                </a:gridCol>
                <a:gridCol w="1637179">
                  <a:extLst>
                    <a:ext uri="{9D8B030D-6E8A-4147-A177-3AD203B41FA5}">
                      <a16:colId xmlns:a16="http://schemas.microsoft.com/office/drawing/2014/main" val="3154198645"/>
                    </a:ext>
                  </a:extLst>
                </a:gridCol>
              </a:tblGrid>
              <a:tr h="366155">
                <a:tc>
                  <a:txBody>
                    <a:bodyPr/>
                    <a:lstStyle/>
                    <a:p>
                      <a:r>
                        <a:rPr lang="en-US"/>
                        <a:t>VÁLTOZÓ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Hatás iránya</a:t>
                      </a:r>
                      <a:endParaRPr lang="en-US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218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Férfi</a:t>
                      </a:r>
                      <a:endParaRPr lang="en-US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5112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Egyetemen tanult</a:t>
                      </a:r>
                      <a:endParaRPr lang="en-US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14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Szegény és munkásosztálybéli</a:t>
                      </a:r>
                      <a:endParaRPr lang="en-US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835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Felsőosztálybéli</a:t>
                      </a:r>
                      <a:endParaRPr lang="en-US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494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Házas</a:t>
                      </a:r>
                      <a:endParaRPr lang="en-US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5327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Gyermekes</a:t>
                      </a:r>
                      <a:endParaRPr lang="en-US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7457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Log(Éves megtett Km-ek)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694018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7421CEA-C9E5-92DF-A1B7-1A298E007B50}"/>
              </a:ext>
            </a:extLst>
          </p:cNvPr>
          <p:cNvSpPr txBox="1"/>
          <p:nvPr/>
        </p:nvSpPr>
        <p:spPr>
          <a:xfrm>
            <a:off x="7420428" y="3157682"/>
            <a:ext cx="4482935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err="1"/>
              <a:t>Rassz</a:t>
            </a:r>
            <a:endParaRPr lang="en-US" sz="2000"/>
          </a:p>
          <a:p>
            <a:pPr marL="285750" indent="-285750">
              <a:buFont typeface="Arial"/>
              <a:buChar char="•"/>
            </a:pPr>
            <a:r>
              <a:rPr lang="en-US" sz="2000"/>
              <a:t>Maximum </a:t>
            </a:r>
            <a:r>
              <a:rPr lang="en-US" sz="2000" err="1"/>
              <a:t>általános</a:t>
            </a:r>
            <a:r>
              <a:rPr lang="en-US" sz="2000"/>
              <a:t> </a:t>
            </a:r>
            <a:r>
              <a:rPr lang="en-US" sz="2000" err="1"/>
              <a:t>iskolában</a:t>
            </a:r>
            <a:r>
              <a:rPr lang="en-US" sz="2000"/>
              <a:t> </a:t>
            </a:r>
            <a:r>
              <a:rPr lang="en-US" sz="2000" err="1"/>
              <a:t>tanult</a:t>
            </a:r>
            <a:endParaRPr lang="en-US" sz="2000"/>
          </a:p>
          <a:p>
            <a:pPr marL="285750" indent="-285750">
              <a:buFont typeface="Arial"/>
              <a:buChar char="•"/>
            </a:pPr>
            <a:r>
              <a:rPr lang="en-US" sz="2000"/>
              <a:t>Credit Score</a:t>
            </a:r>
          </a:p>
          <a:p>
            <a:pPr marL="285750" indent="-285750">
              <a:buFont typeface="Arial"/>
              <a:buChar char="•"/>
            </a:pPr>
            <a:r>
              <a:rPr lang="en-US" sz="2000" err="1"/>
              <a:t>Autó</a:t>
            </a:r>
            <a:r>
              <a:rPr lang="en-US" sz="2000"/>
              <a:t> </a:t>
            </a:r>
            <a:r>
              <a:rPr lang="en-US" sz="2000" err="1"/>
              <a:t>tulajdonos</a:t>
            </a:r>
            <a:endParaRPr lang="en-US" sz="2000"/>
          </a:p>
          <a:p>
            <a:pPr marL="285750" indent="-285750">
              <a:buFont typeface="Arial"/>
              <a:buChar char="•"/>
            </a:pPr>
            <a:r>
              <a:rPr lang="en-US" sz="2000"/>
              <a:t>5 </a:t>
            </a:r>
            <a:r>
              <a:rPr lang="en-US" sz="2000" err="1"/>
              <a:t>évnél</a:t>
            </a:r>
            <a:r>
              <a:rPr lang="en-US" sz="2000"/>
              <a:t> </a:t>
            </a:r>
            <a:r>
              <a:rPr lang="en-US" sz="2000" err="1"/>
              <a:t>idősebb</a:t>
            </a:r>
            <a:r>
              <a:rPr lang="en-US" sz="2000"/>
              <a:t> </a:t>
            </a:r>
            <a:r>
              <a:rPr lang="en-US" sz="2000" err="1"/>
              <a:t>autó</a:t>
            </a:r>
            <a:endParaRPr lang="en-US" sz="2000"/>
          </a:p>
          <a:p>
            <a:pPr marL="285750" indent="-285750">
              <a:buFont typeface="Arial"/>
              <a:buChar char="•"/>
            </a:pPr>
            <a:r>
              <a:rPr lang="en-US" sz="2000" err="1"/>
              <a:t>Sportautó</a:t>
            </a:r>
            <a:endParaRPr lang="en-US" sz="2000"/>
          </a:p>
          <a:p>
            <a:pPr marL="285750" indent="-285750">
              <a:buFont typeface="Arial"/>
              <a:buChar char="•"/>
            </a:pPr>
            <a:r>
              <a:rPr lang="en-US" sz="2000" err="1"/>
              <a:t>Irányítószám</a:t>
            </a:r>
            <a:r>
              <a:rPr lang="en-US" sz="2000"/>
              <a:t>, </a:t>
            </a:r>
            <a:r>
              <a:rPr lang="en-US" sz="2000" err="1"/>
              <a:t>kivéve</a:t>
            </a:r>
            <a:r>
              <a:rPr lang="en-US" sz="2000"/>
              <a:t> </a:t>
            </a:r>
            <a:r>
              <a:rPr lang="en-US" sz="2000" err="1"/>
              <a:t>egyet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5898429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FAFC8-2628-1939-A57D-B8C96F4874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Köszönjük</a:t>
            </a:r>
            <a:r>
              <a:rPr lang="en-US" dirty="0"/>
              <a:t> a </a:t>
            </a:r>
            <a:r>
              <a:rPr lang="en-US" dirty="0" err="1"/>
              <a:t>figyelmet</a:t>
            </a:r>
            <a:r>
              <a:rPr lang="en-US" dirty="0"/>
              <a:t>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F6FD8-8453-3FB5-6AB6-06D0A80D5A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856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 descr="A képen szöveg, képernyőkép, minta, tér látható&#10;&#10;Automatikusan generált leírás">
            <a:extLst>
              <a:ext uri="{FF2B5EF4-FFF2-40B4-BE49-F238E27FC236}">
                <a16:creationId xmlns:a16="http://schemas.microsoft.com/office/drawing/2014/main" id="{D49B45A8-03EC-4CD8-1285-0D17F5986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111" y="499166"/>
            <a:ext cx="7405777" cy="585967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081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F282389-D4C7-E821-2D3C-2A568D802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766" y="451389"/>
            <a:ext cx="6331789" cy="879865"/>
          </a:xfrm>
        </p:spPr>
        <p:txBody>
          <a:bodyPr>
            <a:noAutofit/>
          </a:bodyPr>
          <a:lstStyle/>
          <a:p>
            <a:r>
              <a:rPr lang="hu-HU" sz="4800" dirty="0"/>
              <a:t>A modell felépítése</a:t>
            </a:r>
          </a:p>
        </p:txBody>
      </p:sp>
      <p:grpSp>
        <p:nvGrpSpPr>
          <p:cNvPr id="17" name="Csoportba foglalás 16">
            <a:extLst>
              <a:ext uri="{FF2B5EF4-FFF2-40B4-BE49-F238E27FC236}">
                <a16:creationId xmlns:a16="http://schemas.microsoft.com/office/drawing/2014/main" id="{D9E8A3A2-6555-580D-2F19-EC2DFFEDAD41}"/>
              </a:ext>
            </a:extLst>
          </p:cNvPr>
          <p:cNvGrpSpPr/>
          <p:nvPr/>
        </p:nvGrpSpPr>
        <p:grpSpPr>
          <a:xfrm>
            <a:off x="741870" y="3326382"/>
            <a:ext cx="7982977" cy="895350"/>
            <a:chOff x="741870" y="3326382"/>
            <a:chExt cx="7982977" cy="895350"/>
          </a:xfrm>
        </p:grpSpPr>
        <p:grpSp>
          <p:nvGrpSpPr>
            <p:cNvPr id="9" name="Csoportba foglalás 8">
              <a:extLst>
                <a:ext uri="{FF2B5EF4-FFF2-40B4-BE49-F238E27FC236}">
                  <a16:creationId xmlns:a16="http://schemas.microsoft.com/office/drawing/2014/main" id="{E18E7F3F-3ADD-505E-BF08-D20E7F402231}"/>
                </a:ext>
              </a:extLst>
            </p:cNvPr>
            <p:cNvGrpSpPr/>
            <p:nvPr/>
          </p:nvGrpSpPr>
          <p:grpSpPr>
            <a:xfrm>
              <a:off x="1035838" y="3326382"/>
              <a:ext cx="7689009" cy="895350"/>
              <a:chOff x="1035838" y="3326382"/>
              <a:chExt cx="7689009" cy="895350"/>
            </a:xfrm>
          </p:grpSpPr>
          <p:sp>
            <p:nvSpPr>
              <p:cNvPr id="4" name="Szövegdoboz 3">
                <a:extLst>
                  <a:ext uri="{FF2B5EF4-FFF2-40B4-BE49-F238E27FC236}">
                    <a16:creationId xmlns:a16="http://schemas.microsoft.com/office/drawing/2014/main" id="{1CE60957-9324-E669-71BF-BD2C81EF9048}"/>
                  </a:ext>
                </a:extLst>
              </p:cNvPr>
              <p:cNvSpPr txBox="1"/>
              <p:nvPr/>
            </p:nvSpPr>
            <p:spPr>
              <a:xfrm>
                <a:off x="1035838" y="3359620"/>
                <a:ext cx="3476443" cy="70788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hu-HU" sz="4000"/>
                  <a:t>Szabadságfok:</a:t>
                </a:r>
              </a:p>
            </p:txBody>
          </p:sp>
          <p:grpSp>
            <p:nvGrpSpPr>
              <p:cNvPr id="8" name="Csoportba foglalás 7">
                <a:extLst>
                  <a:ext uri="{FF2B5EF4-FFF2-40B4-BE49-F238E27FC236}">
                    <a16:creationId xmlns:a16="http://schemas.microsoft.com/office/drawing/2014/main" id="{1EBC1F43-160F-086D-A237-30460926774B}"/>
                  </a:ext>
                </a:extLst>
              </p:cNvPr>
              <p:cNvGrpSpPr/>
              <p:nvPr/>
            </p:nvGrpSpPr>
            <p:grpSpPr>
              <a:xfrm>
                <a:off x="4313478" y="3326382"/>
                <a:ext cx="4411369" cy="895350"/>
                <a:chOff x="4313478" y="3326382"/>
                <a:chExt cx="4411369" cy="895350"/>
              </a:xfrm>
            </p:grpSpPr>
            <p:pic>
              <p:nvPicPr>
                <p:cNvPr id="3" name="Kép 2" descr="A képen Betűtípus, sor, tipográfia, szám látható&#10;&#10;Automatikusan generált leírás">
                  <a:extLst>
                    <a:ext uri="{FF2B5EF4-FFF2-40B4-BE49-F238E27FC236}">
                      <a16:creationId xmlns:a16="http://schemas.microsoft.com/office/drawing/2014/main" id="{CFD18C49-19E9-34C5-12FC-7BD93C0E51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313478" y="3326382"/>
                  <a:ext cx="3133725" cy="895350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5" name="Szövegdoboz 4">
                  <a:extLst>
                    <a:ext uri="{FF2B5EF4-FFF2-40B4-BE49-F238E27FC236}">
                      <a16:creationId xmlns:a16="http://schemas.microsoft.com/office/drawing/2014/main" id="{7B19FF82-7B89-9B58-C6AD-E819D88E0114}"/>
                    </a:ext>
                  </a:extLst>
                </p:cNvPr>
                <p:cNvSpPr txBox="1"/>
                <p:nvPr/>
              </p:nvSpPr>
              <p:spPr>
                <a:xfrm>
                  <a:off x="7448139" y="3474639"/>
                  <a:ext cx="1276708" cy="646331"/>
                </a:xfrm>
                <a:prstGeom prst="rect">
                  <a:avLst/>
                </a:prstGeom>
                <a:noFill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hu-HU" sz="3600" dirty="0"/>
                    <a:t>= 12</a:t>
                  </a:r>
                </a:p>
              </p:txBody>
            </p:sp>
          </p:grpSp>
        </p:grpSp>
        <p:pic>
          <p:nvPicPr>
            <p:cNvPr id="11" name="Kép 10" descr="Triangle ">
              <a:extLst>
                <a:ext uri="{FF2B5EF4-FFF2-40B4-BE49-F238E27FC236}">
                  <a16:creationId xmlns:a16="http://schemas.microsoft.com/office/drawing/2014/main" id="{EE50CD7C-B3E2-BCEB-BD8C-1C2FCC59C0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1870" y="3480759"/>
              <a:ext cx="299050" cy="414068"/>
            </a:xfrm>
            <a:prstGeom prst="rect">
              <a:avLst/>
            </a:prstGeom>
          </p:spPr>
        </p:pic>
      </p:grpSp>
      <p:grpSp>
        <p:nvGrpSpPr>
          <p:cNvPr id="15" name="Csoportba foglalás 14">
            <a:extLst>
              <a:ext uri="{FF2B5EF4-FFF2-40B4-BE49-F238E27FC236}">
                <a16:creationId xmlns:a16="http://schemas.microsoft.com/office/drawing/2014/main" id="{01C05B21-5C5A-755C-77AF-1D1A55110CA3}"/>
              </a:ext>
            </a:extLst>
          </p:cNvPr>
          <p:cNvGrpSpPr/>
          <p:nvPr/>
        </p:nvGrpSpPr>
        <p:grpSpPr>
          <a:xfrm>
            <a:off x="741871" y="2659752"/>
            <a:ext cx="7989498" cy="635450"/>
            <a:chOff x="741871" y="2659752"/>
            <a:chExt cx="7989498" cy="635450"/>
          </a:xfrm>
        </p:grpSpPr>
        <p:sp>
          <p:nvSpPr>
            <p:cNvPr id="7" name="Cím 1">
              <a:extLst>
                <a:ext uri="{FF2B5EF4-FFF2-40B4-BE49-F238E27FC236}">
                  <a16:creationId xmlns:a16="http://schemas.microsoft.com/office/drawing/2014/main" id="{E04C5DC4-5247-AE42-61C2-7FB8411B962C}"/>
                </a:ext>
              </a:extLst>
            </p:cNvPr>
            <p:cNvSpPr txBox="1">
              <a:spLocks/>
            </p:cNvSpPr>
            <p:nvPr/>
          </p:nvSpPr>
          <p:spPr>
            <a:xfrm>
              <a:off x="1062487" y="2659752"/>
              <a:ext cx="7668882" cy="63545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hu-HU" sz="4000" dirty="0"/>
                <a:t>Becsült paraméterek száma (m): 16</a:t>
              </a:r>
            </a:p>
          </p:txBody>
        </p:sp>
        <p:pic>
          <p:nvPicPr>
            <p:cNvPr id="12" name="Kép 11" descr="Triangle ">
              <a:extLst>
                <a:ext uri="{FF2B5EF4-FFF2-40B4-BE49-F238E27FC236}">
                  <a16:creationId xmlns:a16="http://schemas.microsoft.com/office/drawing/2014/main" id="{1265727D-4501-F78F-BBF9-F3AFC08EA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1871" y="2733137"/>
              <a:ext cx="299050" cy="414068"/>
            </a:xfrm>
            <a:prstGeom prst="rect">
              <a:avLst/>
            </a:prstGeom>
          </p:spPr>
        </p:pic>
      </p:grpSp>
      <p:grpSp>
        <p:nvGrpSpPr>
          <p:cNvPr id="14" name="Csoportba foglalás 13">
            <a:extLst>
              <a:ext uri="{FF2B5EF4-FFF2-40B4-BE49-F238E27FC236}">
                <a16:creationId xmlns:a16="http://schemas.microsoft.com/office/drawing/2014/main" id="{307D2F82-1C83-B189-88C5-F9AC7755C246}"/>
              </a:ext>
            </a:extLst>
          </p:cNvPr>
          <p:cNvGrpSpPr/>
          <p:nvPr/>
        </p:nvGrpSpPr>
        <p:grpSpPr>
          <a:xfrm>
            <a:off x="741870" y="1496683"/>
            <a:ext cx="6465500" cy="964633"/>
            <a:chOff x="741870" y="1496683"/>
            <a:chExt cx="6465500" cy="964633"/>
          </a:xfrm>
        </p:grpSpPr>
        <p:sp>
          <p:nvSpPr>
            <p:cNvPr id="6" name="Cím 1">
              <a:extLst>
                <a:ext uri="{FF2B5EF4-FFF2-40B4-BE49-F238E27FC236}">
                  <a16:creationId xmlns:a16="http://schemas.microsoft.com/office/drawing/2014/main" id="{F1FC6A62-7CB2-03D3-6759-FCCA86F396DB}"/>
                </a:ext>
              </a:extLst>
            </p:cNvPr>
            <p:cNvSpPr txBox="1">
              <a:spLocks/>
            </p:cNvSpPr>
            <p:nvPr/>
          </p:nvSpPr>
          <p:spPr>
            <a:xfrm>
              <a:off x="1033733" y="1552696"/>
              <a:ext cx="6173637" cy="9086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hu-HU" sz="4000" dirty="0"/>
                <a:t>Használt megfigyelt változók száma (p): 8</a:t>
              </a:r>
            </a:p>
          </p:txBody>
        </p:sp>
        <p:pic>
          <p:nvPicPr>
            <p:cNvPr id="13" name="Kép 12" descr="Triangle ">
              <a:extLst>
                <a:ext uri="{FF2B5EF4-FFF2-40B4-BE49-F238E27FC236}">
                  <a16:creationId xmlns:a16="http://schemas.microsoft.com/office/drawing/2014/main" id="{908F8172-2666-C1F2-FD8D-47C4E75418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1870" y="1496683"/>
              <a:ext cx="299050" cy="414068"/>
            </a:xfrm>
            <a:prstGeom prst="rect">
              <a:avLst/>
            </a:prstGeom>
          </p:spPr>
        </p:pic>
      </p:grpSp>
      <p:grpSp>
        <p:nvGrpSpPr>
          <p:cNvPr id="18" name="Csoportba foglalás 17">
            <a:extLst>
              <a:ext uri="{FF2B5EF4-FFF2-40B4-BE49-F238E27FC236}">
                <a16:creationId xmlns:a16="http://schemas.microsoft.com/office/drawing/2014/main" id="{86319AB9-4E5D-F056-20BC-7CC581CED730}"/>
              </a:ext>
            </a:extLst>
          </p:cNvPr>
          <p:cNvGrpSpPr/>
          <p:nvPr/>
        </p:nvGrpSpPr>
        <p:grpSpPr>
          <a:xfrm>
            <a:off x="741869" y="4228381"/>
            <a:ext cx="10031084" cy="993387"/>
            <a:chOff x="741870" y="1496683"/>
            <a:chExt cx="10031084" cy="993387"/>
          </a:xfrm>
        </p:grpSpPr>
        <p:sp>
          <p:nvSpPr>
            <p:cNvPr id="19" name="Cím 1">
              <a:extLst>
                <a:ext uri="{FF2B5EF4-FFF2-40B4-BE49-F238E27FC236}">
                  <a16:creationId xmlns:a16="http://schemas.microsoft.com/office/drawing/2014/main" id="{27EEA4BD-8E43-CEDB-A8B3-61FDCC458458}"/>
                </a:ext>
              </a:extLst>
            </p:cNvPr>
            <p:cNvSpPr txBox="1">
              <a:spLocks/>
            </p:cNvSpPr>
            <p:nvPr/>
          </p:nvSpPr>
          <p:spPr>
            <a:xfrm>
              <a:off x="1033733" y="1552696"/>
              <a:ext cx="9739221" cy="93737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hu-HU" sz="4000" dirty="0"/>
                <a:t>Becslés módszere: robosztus Maximum </a:t>
              </a:r>
              <a:r>
                <a:rPr lang="hu-HU" sz="4000" dirty="0" err="1"/>
                <a:t>Likelihood</a:t>
              </a:r>
              <a:r>
                <a:rPr lang="hu-HU" sz="4000" dirty="0"/>
                <a:t> (MLF)</a:t>
              </a:r>
              <a:endParaRPr lang="hu-HU" dirty="0" err="1"/>
            </a:p>
          </p:txBody>
        </p:sp>
        <p:pic>
          <p:nvPicPr>
            <p:cNvPr id="20" name="Kép 19" descr="Triangle ">
              <a:extLst>
                <a:ext uri="{FF2B5EF4-FFF2-40B4-BE49-F238E27FC236}">
                  <a16:creationId xmlns:a16="http://schemas.microsoft.com/office/drawing/2014/main" id="{7B8885F5-0415-6ACB-FB2B-8E1AEA31B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1870" y="1496683"/>
              <a:ext cx="299050" cy="4140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06957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doboz 4">
            <a:extLst>
              <a:ext uri="{FF2B5EF4-FFF2-40B4-BE49-F238E27FC236}">
                <a16:creationId xmlns:a16="http://schemas.microsoft.com/office/drawing/2014/main" id="{C3E56746-7438-8AC6-F413-852F73221037}"/>
              </a:ext>
            </a:extLst>
          </p:cNvPr>
          <p:cNvSpPr txBox="1"/>
          <p:nvPr/>
        </p:nvSpPr>
        <p:spPr>
          <a:xfrm>
            <a:off x="392448" y="343725"/>
            <a:ext cx="1636143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hu-HU" sz="4000"/>
              <a:t>SEM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1E9CB38A-8F0F-5D33-0483-54D4AA0264F1}"/>
              </a:ext>
            </a:extLst>
          </p:cNvPr>
          <p:cNvSpPr txBox="1"/>
          <p:nvPr/>
        </p:nvSpPr>
        <p:spPr>
          <a:xfrm>
            <a:off x="392448" y="3880555"/>
            <a:ext cx="4080293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hu-HU" sz="4000" dirty="0"/>
              <a:t>Útelemzés -példa</a:t>
            </a:r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08FB4DC1-20DC-B258-F058-CDE780DA9064}"/>
              </a:ext>
            </a:extLst>
          </p:cNvPr>
          <p:cNvSpPr txBox="1"/>
          <p:nvPr/>
        </p:nvSpPr>
        <p:spPr>
          <a:xfrm>
            <a:off x="392447" y="1048215"/>
            <a:ext cx="5316746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hu-HU" sz="2800" dirty="0"/>
              <a:t>A modell az ár varianciájának </a:t>
            </a:r>
            <a:r>
              <a:rPr lang="hu-HU" sz="2800" b="1" i="1" dirty="0"/>
              <a:t>89,6%</a:t>
            </a:r>
            <a:r>
              <a:rPr lang="hu-HU" sz="2800" dirty="0"/>
              <a:t>-át magyarázza</a:t>
            </a:r>
          </a:p>
        </p:txBody>
      </p:sp>
      <p:sp>
        <p:nvSpPr>
          <p:cNvPr id="14" name="Ellipszis 13">
            <a:extLst>
              <a:ext uri="{FF2B5EF4-FFF2-40B4-BE49-F238E27FC236}">
                <a16:creationId xmlns:a16="http://schemas.microsoft.com/office/drawing/2014/main" id="{D11222CC-20C4-3E90-CF07-746B2BEA3552}"/>
              </a:ext>
            </a:extLst>
          </p:cNvPr>
          <p:cNvSpPr/>
          <p:nvPr/>
        </p:nvSpPr>
        <p:spPr>
          <a:xfrm>
            <a:off x="6869554" y="5077176"/>
            <a:ext cx="790223" cy="522111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hu-HU"/>
          </a:p>
        </p:txBody>
      </p:sp>
      <p:grpSp>
        <p:nvGrpSpPr>
          <p:cNvPr id="33" name="Csoportba foglalás 32">
            <a:extLst>
              <a:ext uri="{FF2B5EF4-FFF2-40B4-BE49-F238E27FC236}">
                <a16:creationId xmlns:a16="http://schemas.microsoft.com/office/drawing/2014/main" id="{E962BFB1-9104-7C28-A97C-51FDC638A31A}"/>
              </a:ext>
            </a:extLst>
          </p:cNvPr>
          <p:cNvGrpSpPr/>
          <p:nvPr/>
        </p:nvGrpSpPr>
        <p:grpSpPr>
          <a:xfrm>
            <a:off x="4468573" y="-2609"/>
            <a:ext cx="7740588" cy="6849373"/>
            <a:chOff x="4468573" y="-2609"/>
            <a:chExt cx="7740588" cy="6849373"/>
          </a:xfrm>
        </p:grpSpPr>
        <p:grpSp>
          <p:nvGrpSpPr>
            <p:cNvPr id="12" name="Csoportba foglalás 11">
              <a:extLst>
                <a:ext uri="{FF2B5EF4-FFF2-40B4-BE49-F238E27FC236}">
                  <a16:creationId xmlns:a16="http://schemas.microsoft.com/office/drawing/2014/main" id="{1C4A7676-82BE-49F8-B010-A941A404BCE9}"/>
                </a:ext>
              </a:extLst>
            </p:cNvPr>
            <p:cNvGrpSpPr/>
            <p:nvPr/>
          </p:nvGrpSpPr>
          <p:grpSpPr>
            <a:xfrm>
              <a:off x="4468573" y="-2609"/>
              <a:ext cx="7740588" cy="6849373"/>
              <a:chOff x="4454196" y="-2609"/>
              <a:chExt cx="7740588" cy="6849373"/>
            </a:xfrm>
          </p:grpSpPr>
          <p:grpSp>
            <p:nvGrpSpPr>
              <p:cNvPr id="9" name="Csoportba foglalás 8">
                <a:extLst>
                  <a:ext uri="{FF2B5EF4-FFF2-40B4-BE49-F238E27FC236}">
                    <a16:creationId xmlns:a16="http://schemas.microsoft.com/office/drawing/2014/main" id="{39C228B3-5424-6F4B-4742-A0B8E6262C61}"/>
                  </a:ext>
                </a:extLst>
              </p:cNvPr>
              <p:cNvGrpSpPr/>
              <p:nvPr/>
            </p:nvGrpSpPr>
            <p:grpSpPr>
              <a:xfrm>
                <a:off x="4454196" y="-2609"/>
                <a:ext cx="7740588" cy="6849373"/>
                <a:chOff x="4454196" y="-2609"/>
                <a:chExt cx="7740588" cy="6849373"/>
              </a:xfrm>
            </p:grpSpPr>
            <p:pic>
              <p:nvPicPr>
                <p:cNvPr id="4" name="Kép 3" descr="A képen diagram, szöveg, rajz, vázlat látható&#10;&#10;Automatikusan generált leírás">
                  <a:extLst>
                    <a:ext uri="{FF2B5EF4-FFF2-40B4-BE49-F238E27FC236}">
                      <a16:creationId xmlns:a16="http://schemas.microsoft.com/office/drawing/2014/main" id="{0B470D15-F845-54EF-977B-B1A091383F8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454196" y="-2609"/>
                  <a:ext cx="7740588" cy="6849373"/>
                </a:xfrm>
                <a:prstGeom prst="rect">
                  <a:avLst/>
                </a:prstGeom>
              </p:spPr>
            </p:pic>
            <p:sp>
              <p:nvSpPr>
                <p:cNvPr id="8" name="Ellipszis 7">
                  <a:extLst>
                    <a:ext uri="{FF2B5EF4-FFF2-40B4-BE49-F238E27FC236}">
                      <a16:creationId xmlns:a16="http://schemas.microsoft.com/office/drawing/2014/main" id="{A9606354-E7C3-66E6-BBCB-3BE70900702D}"/>
                    </a:ext>
                  </a:extLst>
                </p:cNvPr>
                <p:cNvSpPr/>
                <p:nvPr/>
              </p:nvSpPr>
              <p:spPr>
                <a:xfrm>
                  <a:off x="6180666" y="1241776"/>
                  <a:ext cx="790223" cy="522111"/>
                </a:xfrm>
                <a:prstGeom prst="ellipse">
                  <a:avLst/>
                </a:pr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hu-HU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hu-HU"/>
                </a:p>
              </p:txBody>
            </p:sp>
          </p:grpSp>
          <p:sp>
            <p:nvSpPr>
              <p:cNvPr id="11" name="Ellipszis 10">
                <a:extLst>
                  <a:ext uri="{FF2B5EF4-FFF2-40B4-BE49-F238E27FC236}">
                    <a16:creationId xmlns:a16="http://schemas.microsoft.com/office/drawing/2014/main" id="{C5E4BD46-826B-CF14-1BE2-597007096553}"/>
                  </a:ext>
                </a:extLst>
              </p:cNvPr>
              <p:cNvSpPr/>
              <p:nvPr/>
            </p:nvSpPr>
            <p:spPr>
              <a:xfrm>
                <a:off x="7958665" y="6251220"/>
                <a:ext cx="705557" cy="564444"/>
              </a:xfrm>
              <a:prstGeom prst="ellipse">
                <a:avLst/>
              </a:prstGeom>
              <a:noFill/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hu-H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hu-HU"/>
              </a:p>
            </p:txBody>
          </p:sp>
        </p:grpSp>
        <p:cxnSp>
          <p:nvCxnSpPr>
            <p:cNvPr id="32" name="Egyenes összekötő nyíllal 31">
              <a:extLst>
                <a:ext uri="{FF2B5EF4-FFF2-40B4-BE49-F238E27FC236}">
                  <a16:creationId xmlns:a16="http://schemas.microsoft.com/office/drawing/2014/main" id="{449CDD00-244C-AC10-44A3-E1945B179425}"/>
                </a:ext>
              </a:extLst>
            </p:cNvPr>
            <p:cNvCxnSpPr/>
            <p:nvPr/>
          </p:nvCxnSpPr>
          <p:spPr>
            <a:xfrm>
              <a:off x="9202589" y="1541613"/>
              <a:ext cx="114300" cy="38279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Csoportba foglalás 20">
            <a:extLst>
              <a:ext uri="{FF2B5EF4-FFF2-40B4-BE49-F238E27FC236}">
                <a16:creationId xmlns:a16="http://schemas.microsoft.com/office/drawing/2014/main" id="{06849609-2F81-A081-2CCE-19A968485F90}"/>
              </a:ext>
            </a:extLst>
          </p:cNvPr>
          <p:cNvGrpSpPr/>
          <p:nvPr/>
        </p:nvGrpSpPr>
        <p:grpSpPr>
          <a:xfrm>
            <a:off x="392446" y="4583978"/>
            <a:ext cx="5316746" cy="1938992"/>
            <a:chOff x="392446" y="4080771"/>
            <a:chExt cx="5316746" cy="1938992"/>
          </a:xfrm>
        </p:grpSpPr>
        <p:sp>
          <p:nvSpPr>
            <p:cNvPr id="6" name="Szövegdoboz 5">
              <a:extLst>
                <a:ext uri="{FF2B5EF4-FFF2-40B4-BE49-F238E27FC236}">
                  <a16:creationId xmlns:a16="http://schemas.microsoft.com/office/drawing/2014/main" id="{A4B3BDFB-FD53-F53E-53B1-5A9AABB9F9D6}"/>
                </a:ext>
              </a:extLst>
            </p:cNvPr>
            <p:cNvSpPr txBox="1"/>
            <p:nvPr/>
          </p:nvSpPr>
          <p:spPr>
            <a:xfrm>
              <a:off x="392446" y="4080771"/>
              <a:ext cx="5316746" cy="193899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hu-HU" sz="2400" err="1">
                  <a:ea typeface="+mn-lt"/>
                  <a:cs typeface="+mn-lt"/>
                </a:rPr>
                <a:t>Ceteris</a:t>
              </a:r>
              <a:r>
                <a:rPr lang="hu-HU" sz="2400" dirty="0">
                  <a:ea typeface="+mn-lt"/>
                  <a:cs typeface="+mn-lt"/>
                </a:rPr>
                <a:t> </a:t>
              </a:r>
              <a:r>
                <a:rPr lang="hu-HU" sz="2400" err="1">
                  <a:ea typeface="+mn-lt"/>
                  <a:cs typeface="+mn-lt"/>
                </a:rPr>
                <a:t>paribus</a:t>
              </a:r>
              <a:r>
                <a:rPr lang="hu-HU" sz="2400" dirty="0">
                  <a:ea typeface="+mn-lt"/>
                  <a:cs typeface="+mn-lt"/>
                </a:rPr>
                <a:t> plusz egy év az autó koránál közvetlenül </a:t>
              </a:r>
              <a:r>
                <a:rPr lang="hu-HU" sz="2400" b="1" i="1" dirty="0">
                  <a:ea typeface="+mn-lt"/>
                  <a:cs typeface="+mn-lt"/>
                </a:rPr>
                <a:t>46%</a:t>
              </a:r>
              <a:r>
                <a:rPr lang="hu-HU" sz="2400" dirty="0">
                  <a:ea typeface="+mn-lt"/>
                  <a:cs typeface="+mn-lt"/>
                </a:rPr>
                <a:t>-kal, a megtett úton keresztül még </a:t>
              </a:r>
              <a:r>
                <a:rPr lang="hu-HU" sz="2400" b="1" i="1" dirty="0">
                  <a:ea typeface="+mn-lt"/>
                  <a:cs typeface="+mn-lt"/>
                </a:rPr>
                <a:t>4,5%</a:t>
              </a:r>
              <a:r>
                <a:rPr lang="hu-HU" sz="2400" dirty="0">
                  <a:ea typeface="+mn-lt"/>
                  <a:cs typeface="+mn-lt"/>
                </a:rPr>
                <a:t>-kal, összesen </a:t>
              </a:r>
              <a:r>
                <a:rPr lang="hu-HU" sz="2400" b="1" i="1" dirty="0">
                  <a:ea typeface="+mn-lt"/>
                  <a:cs typeface="+mn-lt"/>
                </a:rPr>
                <a:t>49%</a:t>
              </a:r>
              <a:r>
                <a:rPr lang="hu-HU" sz="2400" dirty="0">
                  <a:ea typeface="+mn-lt"/>
                  <a:cs typeface="+mn-lt"/>
                </a:rPr>
                <a:t>-kal növeli az autó árának várható értékét.</a:t>
              </a:r>
              <a:endParaRPr lang="hu-HU" sz="2400" dirty="0"/>
            </a:p>
          </p:txBody>
        </p:sp>
        <p:grpSp>
          <p:nvGrpSpPr>
            <p:cNvPr id="20" name="Csoportba foglalás 19">
              <a:extLst>
                <a:ext uri="{FF2B5EF4-FFF2-40B4-BE49-F238E27FC236}">
                  <a16:creationId xmlns:a16="http://schemas.microsoft.com/office/drawing/2014/main" id="{1FD71CBA-7C31-050E-C3D5-6426853BBB1E}"/>
                </a:ext>
              </a:extLst>
            </p:cNvPr>
            <p:cNvGrpSpPr/>
            <p:nvPr/>
          </p:nvGrpSpPr>
          <p:grpSpPr>
            <a:xfrm>
              <a:off x="451287" y="4459109"/>
              <a:ext cx="5150823" cy="763333"/>
              <a:chOff x="451287" y="4459109"/>
              <a:chExt cx="5150823" cy="763333"/>
            </a:xfrm>
          </p:grpSpPr>
          <p:cxnSp>
            <p:nvCxnSpPr>
              <p:cNvPr id="17" name="Egyenes összekötő nyíllal 16">
                <a:extLst>
                  <a:ext uri="{FF2B5EF4-FFF2-40B4-BE49-F238E27FC236}">
                    <a16:creationId xmlns:a16="http://schemas.microsoft.com/office/drawing/2014/main" id="{190E335B-7E09-5205-2890-1F3E0605C4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15553" y="4840109"/>
                <a:ext cx="1086557" cy="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Egyenes összekötő nyíllal 14">
                <a:extLst>
                  <a:ext uri="{FF2B5EF4-FFF2-40B4-BE49-F238E27FC236}">
                    <a16:creationId xmlns:a16="http://schemas.microsoft.com/office/drawing/2014/main" id="{7120EDE2-9D45-33F0-6BE8-E58F79C51B11}"/>
                  </a:ext>
                </a:extLst>
              </p:cNvPr>
              <p:cNvCxnSpPr/>
              <p:nvPr/>
            </p:nvCxnSpPr>
            <p:spPr>
              <a:xfrm>
                <a:off x="4204310" y="4459109"/>
                <a:ext cx="945445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Egyenes összekötő nyíllal 15">
                <a:extLst>
                  <a:ext uri="{FF2B5EF4-FFF2-40B4-BE49-F238E27FC236}">
                    <a16:creationId xmlns:a16="http://schemas.microsoft.com/office/drawing/2014/main" id="{7CEDC557-7458-2635-7E22-88F48BCE51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4420" y="4840110"/>
                <a:ext cx="945446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Egyenes összekötő nyíllal 17">
                <a:extLst>
                  <a:ext uri="{FF2B5EF4-FFF2-40B4-BE49-F238E27FC236}">
                    <a16:creationId xmlns:a16="http://schemas.microsoft.com/office/drawing/2014/main" id="{3641107D-DCEF-59A1-9A34-6B1EFDD77B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1287" y="5222441"/>
                <a:ext cx="705558" cy="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Szövegdoboz 21">
            <a:extLst>
              <a:ext uri="{FF2B5EF4-FFF2-40B4-BE49-F238E27FC236}">
                <a16:creationId xmlns:a16="http://schemas.microsoft.com/office/drawing/2014/main" id="{03964659-DF59-186B-9A09-3805DB7BABCF}"/>
              </a:ext>
            </a:extLst>
          </p:cNvPr>
          <p:cNvSpPr txBox="1"/>
          <p:nvPr/>
        </p:nvSpPr>
        <p:spPr>
          <a:xfrm>
            <a:off x="392446" y="2126516"/>
            <a:ext cx="5316746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hu-HU" sz="2800" dirty="0"/>
              <a:t>A CFI és TLI alapján kiváló;</a:t>
            </a:r>
          </a:p>
          <a:p>
            <a:r>
              <a:rPr lang="hu-HU" sz="2800" dirty="0"/>
              <a:t>RMSEA alapján elfogadható</a:t>
            </a:r>
            <a:r>
              <a:rPr lang="hu-HU" sz="3200" dirty="0"/>
              <a:t> </a:t>
            </a:r>
          </a:p>
        </p:txBody>
      </p:sp>
      <p:pic>
        <p:nvPicPr>
          <p:cNvPr id="25" name="Kép 24" descr="Triangle ">
            <a:extLst>
              <a:ext uri="{FF2B5EF4-FFF2-40B4-BE49-F238E27FC236}">
                <a16:creationId xmlns:a16="http://schemas.microsoft.com/office/drawing/2014/main" id="{3BD9A383-301F-7442-0884-95513F40D7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285" y="1194757"/>
            <a:ext cx="155277" cy="241540"/>
          </a:xfrm>
          <a:prstGeom prst="rect">
            <a:avLst/>
          </a:prstGeom>
        </p:spPr>
      </p:pic>
      <p:pic>
        <p:nvPicPr>
          <p:cNvPr id="26" name="Kép 25" descr="Triangle ">
            <a:extLst>
              <a:ext uri="{FF2B5EF4-FFF2-40B4-BE49-F238E27FC236}">
                <a16:creationId xmlns:a16="http://schemas.microsoft.com/office/drawing/2014/main" id="{F7173CD8-DC35-1C7D-5AD4-6568A6C2B5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661" y="2244303"/>
            <a:ext cx="155277" cy="241540"/>
          </a:xfrm>
          <a:prstGeom prst="rect">
            <a:avLst/>
          </a:prstGeom>
        </p:spPr>
      </p:pic>
      <p:sp>
        <p:nvSpPr>
          <p:cNvPr id="29" name="Szövegdoboz 28">
            <a:extLst>
              <a:ext uri="{FF2B5EF4-FFF2-40B4-BE49-F238E27FC236}">
                <a16:creationId xmlns:a16="http://schemas.microsoft.com/office/drawing/2014/main" id="{8C066E60-B2DC-BDD5-2815-A221F9AAA5A5}"/>
              </a:ext>
            </a:extLst>
          </p:cNvPr>
          <p:cNvSpPr txBox="1"/>
          <p:nvPr/>
        </p:nvSpPr>
        <p:spPr>
          <a:xfrm>
            <a:off x="392447" y="3176064"/>
            <a:ext cx="4080293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hu-HU" sz="4000" dirty="0"/>
              <a:t>Látens változó</a:t>
            </a:r>
            <a:endParaRPr lang="hu-HU" dirty="0"/>
          </a:p>
        </p:txBody>
      </p:sp>
      <p:pic>
        <p:nvPicPr>
          <p:cNvPr id="30" name="Kép 29" descr="Triangle ">
            <a:extLst>
              <a:ext uri="{FF2B5EF4-FFF2-40B4-BE49-F238E27FC236}">
                <a16:creationId xmlns:a16="http://schemas.microsoft.com/office/drawing/2014/main" id="{A459476C-ACE6-AF16-12AC-7CCD841256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283" y="3423245"/>
            <a:ext cx="155277" cy="241540"/>
          </a:xfrm>
          <a:prstGeom prst="rect">
            <a:avLst/>
          </a:prstGeom>
        </p:spPr>
      </p:pic>
      <p:pic>
        <p:nvPicPr>
          <p:cNvPr id="31" name="Kép 30" descr="Triangle ">
            <a:extLst>
              <a:ext uri="{FF2B5EF4-FFF2-40B4-BE49-F238E27FC236}">
                <a16:creationId xmlns:a16="http://schemas.microsoft.com/office/drawing/2014/main" id="{2DB90FDC-967A-953A-802D-2F8ABA971C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284" y="4113359"/>
            <a:ext cx="155277" cy="24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423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A920933-3E81-EE6A-E671-F5F6F8EFA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Endogenitás</a:t>
            </a:r>
          </a:p>
        </p:txBody>
      </p:sp>
      <p:sp>
        <p:nvSpPr>
          <p:cNvPr id="5" name="Cím 1">
            <a:extLst>
              <a:ext uri="{FF2B5EF4-FFF2-40B4-BE49-F238E27FC236}">
                <a16:creationId xmlns:a16="http://schemas.microsoft.com/office/drawing/2014/main" id="{8424A95F-0EAB-4414-2862-B68A536F14A8}"/>
              </a:ext>
            </a:extLst>
          </p:cNvPr>
          <p:cNvSpPr txBox="1">
            <a:spLocks/>
          </p:cNvSpPr>
          <p:nvPr/>
        </p:nvSpPr>
        <p:spPr>
          <a:xfrm>
            <a:off x="832449" y="2012238"/>
            <a:ext cx="4908429" cy="19086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hu-HU" dirty="0" err="1"/>
              <a:t>Confounder</a:t>
            </a:r>
            <a:r>
              <a:rPr lang="hu-HU" dirty="0"/>
              <a:t> változók</a:t>
            </a:r>
          </a:p>
          <a:p>
            <a:pPr marL="571500" indent="-571500">
              <a:lnSpc>
                <a:spcPct val="120000"/>
              </a:lnSpc>
              <a:buFont typeface="Calibri"/>
              <a:buChar char="-"/>
            </a:pPr>
            <a:r>
              <a:rPr lang="hu-HU" dirty="0"/>
              <a:t>Gazdasági körülmények</a:t>
            </a:r>
          </a:p>
          <a:p>
            <a:pPr marL="571500" indent="-571500">
              <a:lnSpc>
                <a:spcPct val="120000"/>
              </a:lnSpc>
              <a:buFont typeface="Calibri"/>
              <a:buChar char="-"/>
            </a:pPr>
            <a:r>
              <a:rPr lang="hu-HU" dirty="0"/>
              <a:t>Marketinghatások</a:t>
            </a:r>
          </a:p>
          <a:p>
            <a:pPr marL="571500" indent="-571500">
              <a:lnSpc>
                <a:spcPct val="120000"/>
              </a:lnSpc>
              <a:buFont typeface="Calibri"/>
              <a:buChar char="-"/>
            </a:pPr>
            <a:r>
              <a:rPr lang="hu-HU" dirty="0"/>
              <a:t>Szabályozásváltozás </a:t>
            </a:r>
          </a:p>
        </p:txBody>
      </p:sp>
      <p:sp>
        <p:nvSpPr>
          <p:cNvPr id="6" name="Cím 1">
            <a:extLst>
              <a:ext uri="{FF2B5EF4-FFF2-40B4-BE49-F238E27FC236}">
                <a16:creationId xmlns:a16="http://schemas.microsoft.com/office/drawing/2014/main" id="{ACF6A105-8755-43E5-A76D-CC60AF6B5C83}"/>
              </a:ext>
            </a:extLst>
          </p:cNvPr>
          <p:cNvSpPr txBox="1">
            <a:spLocks/>
          </p:cNvSpPr>
          <p:nvPr/>
        </p:nvSpPr>
        <p:spPr>
          <a:xfrm>
            <a:off x="832449" y="4284126"/>
            <a:ext cx="4908429" cy="5539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hu-HU" sz="2800" dirty="0"/>
              <a:t>Fordított okság nem merül fel </a:t>
            </a:r>
          </a:p>
        </p:txBody>
      </p:sp>
      <p:pic>
        <p:nvPicPr>
          <p:cNvPr id="8" name="Kép 7" descr="Triangle ">
            <a:extLst>
              <a:ext uri="{FF2B5EF4-FFF2-40B4-BE49-F238E27FC236}">
                <a16:creationId xmlns:a16="http://schemas.microsoft.com/office/drawing/2014/main" id="{882EA29D-4756-F5BE-0F95-23505A750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840" y="2210758"/>
            <a:ext cx="155277" cy="241540"/>
          </a:xfrm>
          <a:prstGeom prst="rect">
            <a:avLst/>
          </a:prstGeom>
        </p:spPr>
      </p:pic>
      <p:pic>
        <p:nvPicPr>
          <p:cNvPr id="10" name="Kép 9" descr="Triangle ">
            <a:extLst>
              <a:ext uri="{FF2B5EF4-FFF2-40B4-BE49-F238E27FC236}">
                <a16:creationId xmlns:a16="http://schemas.microsoft.com/office/drawing/2014/main" id="{3142CAE1-D6EF-C320-08CB-51E9BF7BB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240" y="4451601"/>
            <a:ext cx="155277" cy="241540"/>
          </a:xfrm>
          <a:prstGeom prst="rect">
            <a:avLst/>
          </a:prstGeom>
        </p:spPr>
      </p:pic>
      <p:pic>
        <p:nvPicPr>
          <p:cNvPr id="11" name="Kép 10" descr="Algorithm ">
            <a:extLst>
              <a:ext uri="{FF2B5EF4-FFF2-40B4-BE49-F238E27FC236}">
                <a16:creationId xmlns:a16="http://schemas.microsoft.com/office/drawing/2014/main" id="{DB9591C7-04C1-A668-D554-9ACEE2979E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6815" y="1942381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564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83EDF-7866-965C-8220-3451D9A21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B4F1A-0FED-497B-E71B-0CB30ED0CA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/>
              <a:t>Autós adatbázis</a:t>
            </a:r>
          </a:p>
          <a:p>
            <a:r>
              <a:rPr lang="hu-HU" dirty="0"/>
              <a:t>Márkák „közelségének” mérése (</a:t>
            </a:r>
            <a:r>
              <a:rPr lang="hu-HU" dirty="0" err="1"/>
              <a:t>márkánkénti</a:t>
            </a:r>
            <a:r>
              <a:rPr lang="hu-HU" dirty="0"/>
              <a:t> átlag</a:t>
            </a:r>
          </a:p>
          <a:p>
            <a:r>
              <a:rPr lang="hu-HU" dirty="0"/>
              <a:t>Használt numerikus (standardizált) változók: Vételár, teljesítmény, kor, Km-óraállás</a:t>
            </a:r>
          </a:p>
          <a:p>
            <a:r>
              <a:rPr lang="hu-HU" dirty="0"/>
              <a:t>Kevésszer előforduló márkák kiszűrése</a:t>
            </a:r>
          </a:p>
          <a:p>
            <a:r>
              <a:rPr lang="hu-HU" dirty="0"/>
              <a:t>Sok kipróbált modell, általában jó stressz értékekkel</a:t>
            </a:r>
          </a:p>
          <a:p>
            <a:pPr lvl="1"/>
            <a:r>
              <a:rPr lang="hu-HU" dirty="0"/>
              <a:t>Márkák száma szerint</a:t>
            </a:r>
          </a:p>
          <a:p>
            <a:pPr lvl="1"/>
            <a:r>
              <a:rPr lang="hu-HU" dirty="0" err="1"/>
              <a:t>Metrikusság</a:t>
            </a:r>
            <a:r>
              <a:rPr lang="hu-HU" dirty="0"/>
              <a:t> szerint</a:t>
            </a:r>
          </a:p>
          <a:p>
            <a:pPr lvl="1"/>
            <a:r>
              <a:rPr lang="hu-HU" dirty="0"/>
              <a:t>Dimenzió szerint</a:t>
            </a:r>
          </a:p>
          <a:p>
            <a:pPr lvl="1"/>
            <a:r>
              <a:rPr lang="hu-HU" dirty="0"/>
              <a:t>Használt változók szerint</a:t>
            </a:r>
          </a:p>
          <a:p>
            <a:pPr marL="0" indent="0">
              <a:buNone/>
            </a:pPr>
            <a:endParaRPr lang="hu-HU" dirty="0"/>
          </a:p>
        </p:txBody>
      </p:sp>
      <p:sp>
        <p:nvSpPr>
          <p:cNvPr id="5" name="AutoShape 4" descr="Suzuki Logo - Red Suzuki Logo with Blue Text - CleanPNG / KissPNG">
            <a:extLst>
              <a:ext uri="{FF2B5EF4-FFF2-40B4-BE49-F238E27FC236}">
                <a16:creationId xmlns:a16="http://schemas.microsoft.com/office/drawing/2014/main" id="{DF83280C-095C-EB1D-554D-BD5B91A363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60443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26674-A282-0A3F-8F64-3C0CA92E1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1. Modell 34 márkával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B1EAE3-3399-6428-B622-7C2053120E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CDE1DC-0BA4-FA7B-E540-48755B3A05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2403403"/>
            <a:ext cx="6096000" cy="47597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13CFD9-4EEF-4BFA-D861-6198FF388F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5226" y="2403403"/>
            <a:ext cx="6693420" cy="4907589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185E46D0-A814-613B-6D1C-BAA78A80DAD0}"/>
              </a:ext>
            </a:extLst>
          </p:cNvPr>
          <p:cNvSpPr/>
          <p:nvPr/>
        </p:nvSpPr>
        <p:spPr>
          <a:xfrm>
            <a:off x="1317522" y="2192594"/>
            <a:ext cx="2703872" cy="71775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err="1"/>
              <a:t>stress</a:t>
            </a:r>
            <a:r>
              <a:rPr lang="hu-HU"/>
              <a:t> metrikus: 0,049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1D964CD-DA59-CA31-A547-806D452910ED}"/>
              </a:ext>
            </a:extLst>
          </p:cNvPr>
          <p:cNvSpPr/>
          <p:nvPr/>
        </p:nvSpPr>
        <p:spPr>
          <a:xfrm>
            <a:off x="7698749" y="2044526"/>
            <a:ext cx="2703872" cy="71775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err="1"/>
              <a:t>stress</a:t>
            </a:r>
            <a:r>
              <a:rPr lang="hu-HU"/>
              <a:t> nem metrikus: 0,03</a:t>
            </a:r>
          </a:p>
        </p:txBody>
      </p:sp>
    </p:spTree>
    <p:extLst>
      <p:ext uri="{BB962C8B-B14F-4D97-AF65-F5344CB8AC3E}">
        <p14:creationId xmlns:p14="http://schemas.microsoft.com/office/powerpoint/2010/main" val="4131700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51C2F-99EE-34E1-11E2-E5E2321A9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2. Modell 20 márkával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FA5F4-2A0C-F4B8-1440-A80043D5EA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F0D9EB-6AD7-2A9C-E0F7-FCDE109843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51" t="7847" b="4896"/>
          <a:stretch/>
        </p:blipFill>
        <p:spPr>
          <a:xfrm>
            <a:off x="176980" y="1361551"/>
            <a:ext cx="12015019" cy="549644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A825F1DF-8A1A-2F28-5F49-4414F34E57AA}"/>
              </a:ext>
            </a:extLst>
          </p:cNvPr>
          <p:cNvSpPr/>
          <p:nvPr/>
        </p:nvSpPr>
        <p:spPr>
          <a:xfrm>
            <a:off x="1981200" y="1969360"/>
            <a:ext cx="2703872" cy="71775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err="1"/>
              <a:t>stress</a:t>
            </a:r>
            <a:r>
              <a:rPr lang="hu-HU"/>
              <a:t> : 0,068</a:t>
            </a:r>
          </a:p>
        </p:txBody>
      </p:sp>
    </p:spTree>
    <p:extLst>
      <p:ext uri="{BB962C8B-B14F-4D97-AF65-F5344CB8AC3E}">
        <p14:creationId xmlns:p14="http://schemas.microsoft.com/office/powerpoint/2010/main" val="4225896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1220</Words>
  <Application>Microsoft Office PowerPoint</Application>
  <PresentationFormat>Widescreen</PresentationFormat>
  <Paragraphs>200</Paragraphs>
  <Slides>26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TSM Előadás </vt:lpstr>
      <vt:lpstr>Adatok</vt:lpstr>
      <vt:lpstr>PowerPoint Presentation</vt:lpstr>
      <vt:lpstr>A modell felépítése</vt:lpstr>
      <vt:lpstr>PowerPoint Presentation</vt:lpstr>
      <vt:lpstr>Endogenitás</vt:lpstr>
      <vt:lpstr>MDS</vt:lpstr>
      <vt:lpstr>1. Modell 34 márkával</vt:lpstr>
      <vt:lpstr>2. Modell 20 márkával</vt:lpstr>
      <vt:lpstr>2. Modell 20 márkával, nem metrikus</vt:lpstr>
      <vt:lpstr>2. Modell 20 márkával, nem metrikus</vt:lpstr>
      <vt:lpstr>Egyéb modellek</vt:lpstr>
      <vt:lpstr>SVM</vt:lpstr>
      <vt:lpstr>Változók átlagos értékei </vt:lpstr>
      <vt:lpstr>1. Modell két változóval</vt:lpstr>
      <vt:lpstr>2. Modell összes változóval</vt:lpstr>
      <vt:lpstr>Hiperparaméter hangolás 1</vt:lpstr>
      <vt:lpstr>Hiperparaméter hangolás 2</vt:lpstr>
      <vt:lpstr>Hiperparaméter hangolás 3</vt:lpstr>
      <vt:lpstr>3. modell</vt:lpstr>
      <vt:lpstr>Automatikus hiperparaméterhangolás</vt:lpstr>
      <vt:lpstr>GLM</vt:lpstr>
      <vt:lpstr>Kipróbált modellek </vt:lpstr>
      <vt:lpstr>PowerPoint Presentation</vt:lpstr>
      <vt:lpstr>Modell értelmezése (negatív binom)</vt:lpstr>
      <vt:lpstr>Köszönjük a figyelmet!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gabifrici@gmail.com</dc:creator>
  <cp:lastModifiedBy>gabifrici@gmail.com</cp:lastModifiedBy>
  <cp:revision>84</cp:revision>
  <dcterms:created xsi:type="dcterms:W3CDTF">2024-11-30T12:33:44Z</dcterms:created>
  <dcterms:modified xsi:type="dcterms:W3CDTF">2024-12-01T19:06:08Z</dcterms:modified>
</cp:coreProperties>
</file>